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63" r:id="rId2"/>
    <p:sldId id="264" r:id="rId3"/>
    <p:sldId id="349" r:id="rId4"/>
    <p:sldId id="260" r:id="rId5"/>
    <p:sldId id="277" r:id="rId6"/>
    <p:sldId id="350" r:id="rId7"/>
    <p:sldId id="280" r:id="rId8"/>
    <p:sldId id="351" r:id="rId9"/>
    <p:sldId id="276" r:id="rId10"/>
    <p:sldId id="278" r:id="rId11"/>
    <p:sldId id="352" r:id="rId12"/>
    <p:sldId id="258" r:id="rId13"/>
    <p:sldId id="279" r:id="rId14"/>
    <p:sldId id="268" r:id="rId15"/>
    <p:sldId id="285" r:id="rId16"/>
    <p:sldId id="284" r:id="rId17"/>
    <p:sldId id="283" r:id="rId18"/>
    <p:sldId id="282" r:id="rId19"/>
    <p:sldId id="353" r:id="rId20"/>
    <p:sldId id="288" r:id="rId21"/>
    <p:sldId id="356" r:id="rId22"/>
    <p:sldId id="357" r:id="rId23"/>
    <p:sldId id="311" r:id="rId24"/>
    <p:sldId id="306" r:id="rId25"/>
    <p:sldId id="305" r:id="rId26"/>
    <p:sldId id="354" r:id="rId27"/>
    <p:sldId id="325" r:id="rId28"/>
    <p:sldId id="358" r:id="rId29"/>
    <p:sldId id="326" r:id="rId30"/>
    <p:sldId id="327" r:id="rId31"/>
    <p:sldId id="328" r:id="rId32"/>
    <p:sldId id="331" r:id="rId33"/>
    <p:sldId id="330" r:id="rId34"/>
    <p:sldId id="333" r:id="rId35"/>
    <p:sldId id="359" r:id="rId36"/>
    <p:sldId id="336" r:id="rId37"/>
    <p:sldId id="338" r:id="rId38"/>
    <p:sldId id="340" r:id="rId39"/>
    <p:sldId id="342" r:id="rId40"/>
    <p:sldId id="361" r:id="rId41"/>
    <p:sldId id="343" r:id="rId42"/>
    <p:sldId id="344" r:id="rId43"/>
    <p:sldId id="286" r:id="rId44"/>
    <p:sldId id="347" r:id="rId45"/>
    <p:sldId id="287" r:id="rId46"/>
    <p:sldId id="289" r:id="rId47"/>
    <p:sldId id="355" r:id="rId48"/>
    <p:sldId id="281" r:id="rId49"/>
    <p:sldId id="261" r:id="rId50"/>
    <p:sldId id="265" r:id="rId51"/>
  </p:sldIdLst>
  <p:sldSz cx="12192000" cy="6858000"/>
  <p:notesSz cx="6858000" cy="9144000"/>
  <p:embeddedFontLst>
    <p:embeddedFont>
      <p:font typeface="Noto Sans KR Black" panose="020B0600000101010101" charset="-127"/>
      <p:bold r:id="rId53"/>
    </p:embeddedFont>
    <p:embeddedFont>
      <p:font typeface="Noto Sans KR Bold" panose="020B0600000101010101" charset="-127"/>
      <p:bold r:id="rId54"/>
    </p:embeddedFont>
    <p:embeddedFont>
      <p:font typeface="Noto Sans KR Medium" panose="020B0600000101010101" charset="-127"/>
      <p:regular r:id="rId55"/>
    </p:embeddedFont>
    <p:embeddedFont>
      <p:font typeface="Noto Sans KR Regular" panose="020B0600000101010101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AEAEA"/>
    <a:srgbClr val="44499C"/>
    <a:srgbClr val="BBBBBB"/>
    <a:srgbClr val="DDDDDD"/>
    <a:srgbClr val="FAF7FF"/>
    <a:srgbClr val="262626"/>
    <a:srgbClr val="626262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>
        <p:scale>
          <a:sx n="66" d="100"/>
          <a:sy n="66" d="100"/>
        </p:scale>
        <p:origin x="1752" y="4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미국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24.98</c:v>
                </c:pt>
                <c:pt idx="1">
                  <c:v>27.04</c:v>
                </c:pt>
                <c:pt idx="2">
                  <c:v>29.32</c:v>
                </c:pt>
                <c:pt idx="3">
                  <c:v>34.67</c:v>
                </c:pt>
                <c:pt idx="4">
                  <c:v>41.3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2-4B1C-8E5E-AC616CFD28A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중국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23.79</c:v>
                </c:pt>
                <c:pt idx="1">
                  <c:v>26.47</c:v>
                </c:pt>
                <c:pt idx="2">
                  <c:v>29.51</c:v>
                </c:pt>
                <c:pt idx="3">
                  <c:v>36.99</c:v>
                </c:pt>
                <c:pt idx="4">
                  <c:v>46.97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2-4B1C-8E5E-AC616CFD28A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일본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Sheet1!$B$4:$F$4</c:f>
              <c:numCache>
                <c:formatCode>General</c:formatCode>
                <c:ptCount val="5"/>
                <c:pt idx="0">
                  <c:v>14.85</c:v>
                </c:pt>
                <c:pt idx="1">
                  <c:v>16.22</c:v>
                </c:pt>
                <c:pt idx="2">
                  <c:v>17.77</c:v>
                </c:pt>
                <c:pt idx="3">
                  <c:v>21.49</c:v>
                </c:pt>
                <c:pt idx="4">
                  <c:v>26.34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A2-4B1C-8E5E-AC616CFD28A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독일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Sheet1!$B$5:$F$5</c:f>
              <c:numCache>
                <c:formatCode>General</c:formatCode>
                <c:ptCount val="5"/>
                <c:pt idx="0">
                  <c:v>9.52</c:v>
                </c:pt>
                <c:pt idx="1">
                  <c:v>10.37</c:v>
                </c:pt>
                <c:pt idx="2">
                  <c:v>11.33</c:v>
                </c:pt>
                <c:pt idx="3">
                  <c:v>13.66</c:v>
                </c:pt>
                <c:pt idx="4">
                  <c:v>16.66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A2-4B1C-8E5E-AC616CFD28A5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Sheet1!$B$6:$F$6</c:f>
              <c:numCache>
                <c:formatCode>General</c:formatCode>
                <c:ptCount val="5"/>
                <c:pt idx="0">
                  <c:v>8.06</c:v>
                </c:pt>
                <c:pt idx="1">
                  <c:v>8.9</c:v>
                </c:pt>
                <c:pt idx="2">
                  <c:v>9.86</c:v>
                </c:pt>
                <c:pt idx="3">
                  <c:v>12.19</c:v>
                </c:pt>
                <c:pt idx="4">
                  <c:v>15.28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A2-4B1C-8E5E-AC616CFD2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490852767"/>
        <c:axId val="1526395135"/>
      </c:barChart>
      <c:catAx>
        <c:axId val="149085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6395135"/>
        <c:crosses val="autoZero"/>
        <c:auto val="1"/>
        <c:lblAlgn val="ctr"/>
        <c:lblOffset val="100"/>
        <c:noMultiLvlLbl val="0"/>
      </c:catAx>
      <c:valAx>
        <c:axId val="152639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085276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6">
    <p:pos x="7314" y="352"/>
    <p:text>배경으로 사진을 넣고 그 위에 단색 배경을 만들어 둔 버전의 표지입니다. 세 가지 버전 중 한 가지를 선택해서 사용하시면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0:57.474" idx="5">
    <p:pos x="7340" y="756"/>
    <p:text>목차 스타일을 두 가지 버전으로 만들어 두었습니다. 두 가지 버전 중 하나를 선택해서 사용하시면 됩니다. 사용하시지 않는 버전의 페이지는 삭제하시면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37:13.709" idx="3">
    <p:pos x="7470" y="777"/>
    <p:text>아이콘 외 사진으로 흰 색 동그라미를 채우셔도 좋습니다.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2-04T15:38:51.632" idx="4">
    <p:pos x="7470" y="913"/>
    <p:text>아이콘에 오른쪽 마우스로 클릭하시면 그래픽 변경이 나옵니다. 그래픽 변경에서 (파일에서)를 선택하시면 r갖고 계시는 사진으로 변경하실 수 있습니다.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F14C5-343C-4A65-B0D5-985437D61DF5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52D14-677C-46A3-A7A5-82BCCCE5F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1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2E9F7-E9F5-B2F7-E4BE-F4E851CE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1C4C1A-04B6-8B20-8270-63CF87F69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1F40F1-3AF4-9356-530E-879E1C4A7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정확도는 좋으나 일일이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조절해줘야 한다는 점에 다른 방법이 없을까 생각하게 되었습니다</a:t>
            </a:r>
            <a:r>
              <a:rPr lang="en-US" altLang="ko-KR" dirty="0"/>
              <a:t>. (</a:t>
            </a:r>
            <a:r>
              <a:rPr lang="en-US" altLang="ko-KR" dirty="0" err="1"/>
              <a:t>RandomSearchCV</a:t>
            </a:r>
            <a:r>
              <a:rPr lang="ko-KR" altLang="en-US" dirty="0"/>
              <a:t>를 시도해 본 이유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16817-3DAE-FDB0-93C3-5427C9E96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39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22769-55A5-1562-7DFF-E1924FE5D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CB1714-1B3D-D8F3-8604-D60FE0772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7A3982-49A8-2A00-D297-17E2FD23F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94875-2147-F599-AC9B-9E33BDE56C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06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3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F8D6-51AD-4B9D-AAE9-91E4CC07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F6021-F580-BA65-76C2-E5E6B305A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D448E-ACB5-A1AA-79E5-8B3C00336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29AEF-1A00-69B1-1705-2BD225E4B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068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66111-9015-322B-4810-6FCBC8A7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831490-B709-0862-932C-9D99B0120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FF5116-B57D-B859-9039-327202800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96BD3-2F4C-EB46-944B-CBC98BD1B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650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4BB50-9589-46A5-FA66-D6FF37E1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3355A9-F914-CF5C-6B00-6BC105F39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885E0A-FA62-AF53-5096-FA2C275A2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정확도는 좋으나 일일이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조절해줘야 한다는 점에 다른 방법이 없을까 생각하게 되었습니다</a:t>
            </a:r>
            <a:r>
              <a:rPr lang="en-US" altLang="ko-KR" dirty="0"/>
              <a:t>. (</a:t>
            </a:r>
            <a:r>
              <a:rPr lang="en-US" altLang="ko-KR" dirty="0" err="1"/>
              <a:t>RandomSearchCV</a:t>
            </a:r>
            <a:r>
              <a:rPr lang="ko-KR" altLang="en-US" dirty="0"/>
              <a:t>를 시도해 본 이유</a:t>
            </a:r>
            <a:r>
              <a:rPr lang="en-US" altLang="ko-KR" dirty="0"/>
              <a:t>.)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8544E-B1E5-9F60-3C05-925EE0896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97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74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77FCA-6435-1E7B-2A61-486050B66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E3BAA9-8184-6605-6611-1E65D5E69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1B895-AFAF-48B4-D972-393B8788F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F32D3-3261-0D22-32A9-7D13D6F71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71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F2248-5E7D-38B6-8848-BD96AFC2E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4B60F5-2337-4C17-0021-82E9C6B7A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983167-69B7-4B45-2B14-27A491B91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B6F00-C0A4-68E8-4347-9F9F80756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616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F185-2FB2-9558-69AD-61778578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5FBAFA-3779-45E6-D603-DF5BC65E5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6D3C63-38EF-7ABB-8458-C5E080F90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D2FE5-45D7-7980-4238-81323BB1E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2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5FEE-EDA1-289F-8A8F-2A7A4F9F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EB65C3-7CF0-1A3D-2C38-DFC9D538A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8E15F8-6733-83E8-FB5F-F36C11751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8EE1D6-73A9-DAEA-6720-2CF87C9F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3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184BF-9003-DA93-4FC1-BA1982A21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F8C53A-B24C-6956-A2D2-8F3D13060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7070E5-1F1C-7976-E533-4AF365EB7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A4B49-E8A4-8514-F9A9-BA9212495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42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4DA75-DD4E-2A6F-E59B-142AFD88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DD01DC-17C0-0539-025A-91A58918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80A4E-B791-A4E7-1871-4D1488732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9293AD-EDF0-4F7B-AC00-F812D936C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04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9C3EE-1F91-8887-9354-39D64E02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922A93-F795-D94F-E191-51DB03CD6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29FDF1-0C42-7239-D665-9E17261CB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0B2F36-6879-81F8-A89E-CA7915E62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50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8A60-41E6-5002-5802-63C837B7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2C4280-5695-E5B9-4BB0-6D85C2363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9C4D6B-9A6D-2337-7478-4EF40102B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EC676-EB1C-C69F-7D96-4EC0EF261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2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D52F4-9F00-3428-B892-4D2CAF6D9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525C99-92A3-601B-0FBD-4EBDD0629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56DBA-AAA5-D712-1B34-B078EF9F4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B06DD-7FC5-B765-C3C2-7B7F3410C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56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D52F4-9F00-3428-B892-4D2CAF6D9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525C99-92A3-601B-0FBD-4EBDD0629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56DBA-AAA5-D712-1B34-B078EF9F4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B06DD-7FC5-B765-C3C2-7B7F3410C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85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F7A1B-6CA4-9BB8-2170-83333F7E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53C8B5-B847-B056-4AAE-9E1639402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32A343-B1F2-D00E-0D68-224F30FD2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119C4C-8679-C084-9AAE-DE610200F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00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D51F7-72CF-C0C3-4643-C9072B3B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A65692-0999-6579-F072-6F6719984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374202-4CDD-86CD-0770-EE15E8543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6AF1D-4380-77A1-9602-2F7505F8E8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1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2A4BB-9436-4C31-6E59-2F6D2358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474B29-0C16-6E7C-5F71-233E2E75F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15A0E3-182E-A30D-62E8-C15587C6D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BDC94-FABC-825D-1D7E-94E0311B0C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3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3D4E-0119-11D8-92CC-18103E7E3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382874-22EE-594C-1209-F48914485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3B6777-002B-F6E2-38D9-A0E840A74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DDC9B-461E-0D37-AAD9-C4C928D16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45FD4-6F84-43BF-9F66-178BC23D0F1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0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538-84CF-4E28-AFB9-163418930EEF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4D487-4080-4A0A-A0C1-A394B51BA2C2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565B-07EC-4888-8024-87A094CC0088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AC82-7B23-4C5E-9265-A4CD0BF2B644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E2E42-02B8-4654-8D9E-465B34B68373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39DD-7E42-4E1C-B11B-DC5F179EBD9F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5667E-F2BF-4302-91F9-6FE1AF67E969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2E8F-35BF-456C-8804-4BEA70860C76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34C1-286A-4312-9358-CB430F62C44F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5B889-DA55-406B-8B3B-EAC67A84D85E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CCE1-B51A-4388-AE2D-65788713815C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DC7CE98D-C9E7-4312-9CD5-3FEA6260B17C}" type="datetime1">
              <a:rPr lang="ko-KR" altLang="en-US" smtClean="0"/>
              <a:t>2024-03-08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ahaslides.com/ko/blog/root-cause-analysis-method/" TargetMode="External"/><Relationship Id="rId13" Type="http://schemas.openxmlformats.org/officeDocument/2006/relationships/image" Target="../media/image81.jpeg"/><Relationship Id="rId3" Type="http://schemas.openxmlformats.org/officeDocument/2006/relationships/image" Target="../media/image73.svg"/><Relationship Id="rId7" Type="http://schemas.openxmlformats.org/officeDocument/2006/relationships/image" Target="../media/image76.svg"/><Relationship Id="rId12" Type="http://schemas.openxmlformats.org/officeDocument/2006/relationships/image" Target="../media/image80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79.svg"/><Relationship Id="rId5" Type="http://schemas.openxmlformats.org/officeDocument/2006/relationships/image" Target="../media/image74.jpeg"/><Relationship Id="rId10" Type="http://schemas.openxmlformats.org/officeDocument/2006/relationships/image" Target="../media/image78.png"/><Relationship Id="rId4" Type="http://schemas.openxmlformats.org/officeDocument/2006/relationships/hyperlink" Target="https://m.blog.naver.com/fnt000/222686769182" TargetMode="External"/><Relationship Id="rId9" Type="http://schemas.openxmlformats.org/officeDocument/2006/relationships/image" Target="../media/image7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림자 속의 기둥">
            <a:extLst>
              <a:ext uri="{FF2B5EF4-FFF2-40B4-BE49-F238E27FC236}">
                <a16:creationId xmlns:a16="http://schemas.microsoft.com/office/drawing/2014/main" id="{C29B9B72-846D-2317-7E57-39081584F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67D73A-7226-0E2C-DC51-522C2F007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8DC8AB7A-5E4F-9F5F-02DA-DB76AA4A1A1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CD6C3012-6CD0-C5A6-2EFA-15C91B6B225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A4C0F-A627-F327-301D-9C65124055D0}"/>
              </a:ext>
            </a:extLst>
          </p:cNvPr>
          <p:cNvSpPr txBox="1"/>
          <p:nvPr/>
        </p:nvSpPr>
        <p:spPr>
          <a:xfrm>
            <a:off x="4257335" y="2202993"/>
            <a:ext cx="367733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 err="1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스마트팩토리</a:t>
            </a:r>
            <a:endParaRPr kumimoji="0" lang="ko-KR" altLang="en-US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AD80F9-4E6C-93C1-9EF2-8BEE0314C0ED}"/>
              </a:ext>
            </a:extLst>
          </p:cNvPr>
          <p:cNvSpPr txBox="1"/>
          <p:nvPr/>
        </p:nvSpPr>
        <p:spPr>
          <a:xfrm>
            <a:off x="3529571" y="2891168"/>
            <a:ext cx="513286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반도체 공정 최적화</a:t>
            </a:r>
            <a:endParaRPr kumimoji="0" lang="en-US" altLang="ko-KR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098FD276-4913-13D2-C348-3DFF882B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36C6A1-683A-EB7D-8729-3870C80B83F9}"/>
              </a:ext>
            </a:extLst>
          </p:cNvPr>
          <p:cNvSpPr/>
          <p:nvPr/>
        </p:nvSpPr>
        <p:spPr>
          <a:xfrm>
            <a:off x="9619191" y="5135958"/>
            <a:ext cx="1715205" cy="757814"/>
          </a:xfrm>
          <a:prstGeom prst="roundRect">
            <a:avLst>
              <a:gd name="adj" fmla="val 7006"/>
            </a:avLst>
          </a:prstGeom>
          <a:solidFill>
            <a:srgbClr val="EEEEE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 이름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다함께힘내보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0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</a:t>
            </a:r>
            <a:endParaRPr lang="en-US" altLang="ko-KR" sz="11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조장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이영철</a:t>
            </a:r>
            <a:endParaRPr lang="en-US" altLang="ko-KR" sz="11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조원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박장훈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정의석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이석재</a:t>
            </a:r>
            <a:endParaRPr kumimoji="0" lang="ko-KR" altLang="en-US" sz="11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704D6D1-8760-783D-9A0E-D9C8B6D4CB6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55808B2-4CBA-A541-DCBA-FF090629DC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64699-9108-4CA4-DCEC-156564AE7E1D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B9AA1-831D-EF3F-8805-DD48EFA899A1}"/>
              </a:ext>
            </a:extLst>
          </p:cNvPr>
          <p:cNvSpPr txBox="1"/>
          <p:nvPr/>
        </p:nvSpPr>
        <p:spPr>
          <a:xfrm>
            <a:off x="1467042" y="815579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셋</a:t>
            </a:r>
          </a:p>
        </p:txBody>
      </p:sp>
      <p:graphicFrame>
        <p:nvGraphicFramePr>
          <p:cNvPr id="12" name="Google Shape;162;p4">
            <a:extLst>
              <a:ext uri="{FF2B5EF4-FFF2-40B4-BE49-F238E27FC236}">
                <a16:creationId xmlns:a16="http://schemas.microsoft.com/office/drawing/2014/main" id="{6940E428-DC78-6CBF-7909-139284CE3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513647"/>
              </p:ext>
            </p:extLst>
          </p:nvPr>
        </p:nvGraphicFramePr>
        <p:xfrm>
          <a:off x="1320310" y="1482365"/>
          <a:ext cx="9488125" cy="42574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4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Definition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type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/>
                        <a:t>Stage #_temp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온도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모두 </a:t>
                      </a:r>
                      <a:r>
                        <a:rPr lang="en-US" sz="1050" b="1" u="none" strike="noStrike" cap="none"/>
                        <a:t>연속형 데이터</a:t>
                      </a:r>
                      <a:endParaRPr sz="1050" b="1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/>
                        <a:t>Deviation Feature</a:t>
                      </a:r>
                      <a:r>
                        <a:rPr lang="en-US" sz="1050" u="none" strike="noStrike" cap="none"/>
                        <a:t>: 표준값 대비 차이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#_humidity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습도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#_flow_deviation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유량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#_viscosity_deviation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점도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#_density_deviation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밀도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#_o2_deviation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반응에서 생성된 산소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#_n_deviation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공정 반응에서 생성된 질소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/>
                        <a:t>Stage #_co2_deviation</a:t>
                      </a:r>
                      <a:endParaRPr sz="105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 err="1"/>
                        <a:t>공정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반응에서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생성된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이산화탄소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농도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차이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201B038-BBCE-6B4F-EC39-B9E57D24D063}"/>
              </a:ext>
            </a:extLst>
          </p:cNvPr>
          <p:cNvSpPr txBox="1"/>
          <p:nvPr/>
        </p:nvSpPr>
        <p:spPr>
          <a:xfrm>
            <a:off x="6579451" y="5773710"/>
            <a:ext cx="430764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/>
              <a:t>총 </a:t>
            </a:r>
            <a:r>
              <a:rPr lang="en-US" altLang="ko-KR" dirty="0"/>
              <a:t>40 columns  X  16998 rows, </a:t>
            </a:r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정상</a:t>
            </a:r>
            <a:r>
              <a:rPr lang="en-US" altLang="ko-KR" dirty="0"/>
              <a:t>(0) or</a:t>
            </a:r>
            <a:r>
              <a:rPr lang="ko-KR" altLang="en-US" dirty="0"/>
              <a:t> 불량</a:t>
            </a:r>
            <a:r>
              <a:rPr lang="en-US" altLang="ko-KR" dirty="0"/>
              <a:t>(1) Label </a:t>
            </a:r>
            <a:r>
              <a:rPr lang="ko-KR" altLang="en-US" dirty="0"/>
              <a:t>존재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12A2AF-2CC6-77FB-66AB-B509EA28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3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E2D7-5090-4FA6-B6C3-184FD5195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AD6C08B-6E66-5447-CDB8-19F4D88297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2FF1C7C4-E51C-6BB3-DA06-31A8F70D1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CFE68E1-6413-8007-E0E8-8C9858E3B88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DC66B8-366C-89E4-BAAE-815FF81A1BC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18B596A-C194-91D6-E902-6EDC1594CE04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23618703-F7B4-4850-5C23-4548D8DD59B3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C48540D1-97E3-3375-970C-9918190E3CC5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B6DC32-D838-AD94-F90E-3EB7C4237B55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E618901-4437-1D0D-B4EB-ADF09F6708F3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C4BBEA5-BE42-5F20-9250-B4619595E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7A6DABC-6473-2005-B294-8B8D858B6BA6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86DA9DD-F9BA-5731-7E16-95CEE27E671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84AFAB2-06AB-2A6B-D123-C05597D2A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9C2AE2D1-C663-4B53-5A19-1BFE0B8E1ED0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7B05607-6C9B-AAD1-478F-B0E1A2E6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8BCB64-19E9-411F-6277-FBA2C0CE0DBE}"/>
              </a:ext>
            </a:extLst>
          </p:cNvPr>
          <p:cNvGrpSpPr/>
          <p:nvPr/>
        </p:nvGrpSpPr>
        <p:grpSpPr>
          <a:xfrm>
            <a:off x="5376167" y="3133824"/>
            <a:ext cx="1439664" cy="590349"/>
            <a:chOff x="727148" y="750873"/>
            <a:chExt cx="1439664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3E0496-D82E-650A-C62F-B5D88C35974B}"/>
                </a:ext>
              </a:extLst>
            </p:cNvPr>
            <p:cNvSpPr txBox="1"/>
            <p:nvPr/>
          </p:nvSpPr>
          <p:spPr>
            <a:xfrm>
              <a:off x="1387189" y="812427"/>
              <a:ext cx="779623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EDA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671DBD-08BB-4492-958E-323BCD194C9A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53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1A191DCE-9070-D74C-83C7-67FE5D07F0E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09F7D7EA-7871-32B0-3220-D016F5C13C4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E65CCB7-CE1C-7849-1C7A-3DB310F46EB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CEFC61F-D505-9CF8-D6A5-62037072CFC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F690E0C-CEF9-B5DC-1ACC-F5C42B8481C7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DAB592-6B41-96C3-87F5-A5D6EA2F5BB0}"/>
              </a:ext>
            </a:extLst>
          </p:cNvPr>
          <p:cNvSpPr txBox="1"/>
          <p:nvPr/>
        </p:nvSpPr>
        <p:spPr>
          <a:xfrm>
            <a:off x="1467042" y="815579"/>
            <a:ext cx="323952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</a:t>
            </a:r>
            <a:r>
              <a:rPr lang="en-US" altLang="ko-KR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과정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9F245B-8E3C-3C5B-197D-C5F7529B578F}"/>
              </a:ext>
            </a:extLst>
          </p:cNvPr>
          <p:cNvGrpSpPr/>
          <p:nvPr/>
        </p:nvGrpSpPr>
        <p:grpSpPr>
          <a:xfrm>
            <a:off x="1466854" y="1853704"/>
            <a:ext cx="9248365" cy="3410771"/>
            <a:chOff x="1466854" y="2195594"/>
            <a:chExt cx="9248365" cy="341077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33B20E2-44CB-C365-7D36-6CD65D1239F6}"/>
                </a:ext>
              </a:extLst>
            </p:cNvPr>
            <p:cNvGrpSpPr/>
            <p:nvPr/>
          </p:nvGrpSpPr>
          <p:grpSpPr>
            <a:xfrm>
              <a:off x="1467042" y="3065820"/>
              <a:ext cx="9248177" cy="1695450"/>
              <a:chOff x="1486498" y="3228975"/>
              <a:chExt cx="8941831" cy="1695450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814A4695-4A79-FC39-F4CF-A60672302BEC}"/>
                  </a:ext>
                </a:extLst>
              </p:cNvPr>
              <p:cNvCxnSpPr/>
              <p:nvPr/>
            </p:nvCxnSpPr>
            <p:spPr>
              <a:xfrm flipV="1">
                <a:off x="3724275" y="435292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4EAF4F1-1D02-3F13-1E6C-11714BFE6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6498" y="49244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19F71DD-7096-2AF4-E98F-B32903435FFD}"/>
                  </a:ext>
                </a:extLst>
              </p:cNvPr>
              <p:cNvCxnSpPr/>
              <p:nvPr/>
            </p:nvCxnSpPr>
            <p:spPr>
              <a:xfrm flipV="1">
                <a:off x="5961702" y="3790950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7DCF1B1-CC95-E8FA-9021-F99DB17DE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275" y="43529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7B241C8E-4E3C-2EBA-F740-3A0B1C0DD1CF}"/>
                  </a:ext>
                </a:extLst>
              </p:cNvPr>
              <p:cNvCxnSpPr/>
              <p:nvPr/>
            </p:nvCxnSpPr>
            <p:spPr>
              <a:xfrm flipV="1">
                <a:off x="8190552" y="322897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4A169D52-0311-0C23-4DF8-9305167D3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552" y="322897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41EDB08F-B08B-AB0E-C4DA-634E69AD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702" y="3790950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B62A4E-6C47-BEE4-FF86-66305A024B42}"/>
                </a:ext>
              </a:extLst>
            </p:cNvPr>
            <p:cNvSpPr txBox="1"/>
            <p:nvPr/>
          </p:nvSpPr>
          <p:spPr>
            <a:xfrm>
              <a:off x="1466854" y="4190807"/>
              <a:ext cx="1797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분포 확인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3254F5-275B-0CCA-4222-468D9AB4C81E}"/>
                </a:ext>
              </a:extLst>
            </p:cNvPr>
            <p:cNvSpPr txBox="1"/>
            <p:nvPr/>
          </p:nvSpPr>
          <p:spPr>
            <a:xfrm>
              <a:off x="3781124" y="3618955"/>
              <a:ext cx="21836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결측치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대체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D9F22A-CFA0-03C0-003C-AADB62CC2736}"/>
                </a:ext>
              </a:extLst>
            </p:cNvPr>
            <p:cNvSpPr txBox="1"/>
            <p:nvPr/>
          </p:nvSpPr>
          <p:spPr>
            <a:xfrm>
              <a:off x="6085679" y="3056492"/>
              <a:ext cx="1343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시각화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525B60-680C-4D18-1C1E-3886F686395E}"/>
                </a:ext>
              </a:extLst>
            </p:cNvPr>
            <p:cNvSpPr txBox="1"/>
            <p:nvPr/>
          </p:nvSpPr>
          <p:spPr>
            <a:xfrm>
              <a:off x="8418880" y="2500005"/>
              <a:ext cx="20551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Para.</a:t>
              </a:r>
              <a:r>
                <a:rPr lang="ko-KR" altLang="en-US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선택</a:t>
              </a:r>
            </a:p>
          </p:txBody>
        </p:sp>
        <p:pic>
          <p:nvPicPr>
            <p:cNvPr id="65" name="그래픽 64" descr="도시 단색으로 채워진">
              <a:extLst>
                <a:ext uri="{FF2B5EF4-FFF2-40B4-BE49-F238E27FC236}">
                  <a16:creationId xmlns:a16="http://schemas.microsoft.com/office/drawing/2014/main" id="{F7F6BE77-5589-1CF9-33A8-7ACB238F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2350" y="3849386"/>
              <a:ext cx="408850" cy="4088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73C514-25EE-FACE-4D97-0EEBBA3A6D1D}"/>
                </a:ext>
              </a:extLst>
            </p:cNvPr>
            <p:cNvSpPr txBox="1"/>
            <p:nvPr/>
          </p:nvSpPr>
          <p:spPr>
            <a:xfrm>
              <a:off x="1675669" y="4865713"/>
              <a:ext cx="1490152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분포 확인을 통해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진행 과정 회의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71" name="그래픽 70" descr="도시 단색으로 채워진">
              <a:extLst>
                <a:ext uri="{FF2B5EF4-FFF2-40B4-BE49-F238E27FC236}">
                  <a16:creationId xmlns:a16="http://schemas.microsoft.com/office/drawing/2014/main" id="{C731D0E6-D24C-9C83-2D03-CDE6DD1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86981" y="3292899"/>
              <a:ext cx="408850" cy="4088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16F6A1-35D2-A633-8759-0C296143B95F}"/>
                </a:ext>
              </a:extLst>
            </p:cNvPr>
            <p:cNvSpPr txBox="1"/>
            <p:nvPr/>
          </p:nvSpPr>
          <p:spPr>
            <a:xfrm>
              <a:off x="3996747" y="4301139"/>
              <a:ext cx="1166986" cy="12766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0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으로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보간법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최빈값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중앙값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5) MICE (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다중대치법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</a:p>
          </p:txBody>
        </p:sp>
        <p:pic>
          <p:nvPicPr>
            <p:cNvPr id="73" name="그래픽 72" descr="도시 단색으로 채워진">
              <a:extLst>
                <a:ext uri="{FF2B5EF4-FFF2-40B4-BE49-F238E27FC236}">
                  <a16:creationId xmlns:a16="http://schemas.microsoft.com/office/drawing/2014/main" id="{93EFFEBB-3995-8306-83DC-437AFB34D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746" y="2732685"/>
              <a:ext cx="408850" cy="40885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8C0102-5FCD-15F8-A421-5434B43ACB90}"/>
                </a:ext>
              </a:extLst>
            </p:cNvPr>
            <p:cNvSpPr txBox="1"/>
            <p:nvPr/>
          </p:nvSpPr>
          <p:spPr>
            <a:xfrm>
              <a:off x="6320905" y="3735411"/>
              <a:ext cx="1306127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Heatmap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Correalation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Feature Importance</a:t>
              </a: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Histogram</a:t>
              </a:r>
            </a:p>
          </p:txBody>
        </p:sp>
        <p:pic>
          <p:nvPicPr>
            <p:cNvPr id="77" name="그래픽 76" descr="도시 단색으로 채워진">
              <a:extLst>
                <a:ext uri="{FF2B5EF4-FFF2-40B4-BE49-F238E27FC236}">
                  <a16:creationId xmlns:a16="http://schemas.microsoft.com/office/drawing/2014/main" id="{812347C3-28C0-A526-0FEB-77F4639C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6601" y="2195594"/>
              <a:ext cx="408850" cy="40885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A887E95-C84D-E6E7-83D4-3F52B258701E}"/>
                </a:ext>
              </a:extLst>
            </p:cNvPr>
            <p:cNvSpPr txBox="1"/>
            <p:nvPr/>
          </p:nvSpPr>
          <p:spPr>
            <a:xfrm>
              <a:off x="8645251" y="3145974"/>
              <a:ext cx="1642437" cy="10086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불량 영향을 준다고 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판단되는 요소 출력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몇 개의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를 사용할지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결정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60F7C3E-C055-CE17-C66E-112288BED9C2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DDA4B-541B-FEB3-C054-F78D0FA5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오른쪽 대괄호 68">
            <a:extLst>
              <a:ext uri="{FF2B5EF4-FFF2-40B4-BE49-F238E27FC236}">
                <a16:creationId xmlns:a16="http://schemas.microsoft.com/office/drawing/2014/main" id="{C4778AE5-0454-22DA-BD2A-0D62106B1A78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0" name="오른쪽 대괄호 69">
            <a:extLst>
              <a:ext uri="{FF2B5EF4-FFF2-40B4-BE49-F238E27FC236}">
                <a16:creationId xmlns:a16="http://schemas.microsoft.com/office/drawing/2014/main" id="{C2EFD098-CE9F-8EDB-DFF7-D86ED950EF3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196E910-82F7-BDF5-2394-FEDDBA30D23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2FDC5C5-431E-5259-0698-43DE6C7A0326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F9720E1-81C4-596C-BABE-8EBCC51A9E1B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0FA977-9057-DF59-14DF-956A195A63A7}"/>
              </a:ext>
            </a:extLst>
          </p:cNvPr>
          <p:cNvSpPr txBox="1"/>
          <p:nvPr/>
        </p:nvSpPr>
        <p:spPr>
          <a:xfrm>
            <a:off x="1467042" y="815579"/>
            <a:ext cx="4631255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ko-KR" altLang="en-US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분포 확인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12438F-F282-2E6B-149C-5B0EDEF02F65}"/>
              </a:ext>
            </a:extLst>
          </p:cNvPr>
          <p:cNvSpPr txBox="1"/>
          <p:nvPr/>
        </p:nvSpPr>
        <p:spPr>
          <a:xfrm>
            <a:off x="9519994" y="5909635"/>
            <a:ext cx="161600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Stage1 Box plot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6" name="슬라이드 번호 개체 틀 5">
            <a:extLst>
              <a:ext uri="{FF2B5EF4-FFF2-40B4-BE49-F238E27FC236}">
                <a16:creationId xmlns:a16="http://schemas.microsoft.com/office/drawing/2014/main" id="{38FFA921-464C-C265-5160-7FE1268E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C69FF1D-EF3F-5D6B-5F4B-0B9CFB3BFF38}"/>
              </a:ext>
            </a:extLst>
          </p:cNvPr>
          <p:cNvGrpSpPr/>
          <p:nvPr/>
        </p:nvGrpSpPr>
        <p:grpSpPr>
          <a:xfrm>
            <a:off x="1056000" y="1484915"/>
            <a:ext cx="5040000" cy="4255200"/>
            <a:chOff x="1056000" y="1484915"/>
            <a:chExt cx="10080000" cy="425520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DDF237A-DDDB-F196-300B-1E54CB2D8757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4915"/>
              <a:ext cx="10080000" cy="4255200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BFC59AC-11D2-7763-3C2F-71C1BB5736BE}"/>
                </a:ext>
              </a:extLst>
            </p:cNvPr>
            <p:cNvSpPr/>
            <p:nvPr/>
          </p:nvSpPr>
          <p:spPr>
            <a:xfrm>
              <a:off x="6367346" y="1973766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B93F197-4CC2-7CC4-F45B-C98F6C56B7EB}"/>
                </a:ext>
              </a:extLst>
            </p:cNvPr>
            <p:cNvSpPr/>
            <p:nvPr/>
          </p:nvSpPr>
          <p:spPr>
            <a:xfrm>
              <a:off x="5163014" y="1973765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500C169-43BC-F2B6-5E9D-F795400043FE}"/>
              </a:ext>
            </a:extLst>
          </p:cNvPr>
          <p:cNvGrpSpPr/>
          <p:nvPr/>
        </p:nvGrpSpPr>
        <p:grpSpPr>
          <a:xfrm>
            <a:off x="6123877" y="1483393"/>
            <a:ext cx="5487703" cy="4255369"/>
            <a:chOff x="1056000" y="1483950"/>
            <a:chExt cx="10080000" cy="4255369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7C76E0B-591F-593A-493D-D824D6B5E50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3950"/>
              <a:ext cx="10080000" cy="4255369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D8CC4CB-10A8-3DE6-479F-B35D6A5D8813}"/>
                </a:ext>
              </a:extLst>
            </p:cNvPr>
            <p:cNvSpPr/>
            <p:nvPr/>
          </p:nvSpPr>
          <p:spPr>
            <a:xfrm>
              <a:off x="3992135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2BB419-40F5-CA1E-934B-45010381E023}"/>
                </a:ext>
              </a:extLst>
            </p:cNvPr>
            <p:cNvSpPr/>
            <p:nvPr/>
          </p:nvSpPr>
          <p:spPr>
            <a:xfrm>
              <a:off x="5151862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288D410-838C-6D15-DB8C-5ADA7DA0DC72}"/>
                </a:ext>
              </a:extLst>
            </p:cNvPr>
            <p:cNvSpPr/>
            <p:nvPr/>
          </p:nvSpPr>
          <p:spPr>
            <a:xfrm>
              <a:off x="6311589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19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411F3A06-1963-3CC4-59B9-6D3ACE2ACB1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7703A924-84CE-E3F0-2F87-7BDFFFEB8F3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A96465-AE79-0B9D-A03E-0BED46D5A2C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6019615-E650-07A1-BF6D-51057260928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82F947-7206-EC09-BABF-E49EBDA5D19F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5E14A-430C-93A3-DB21-F3010771EEA8}"/>
              </a:ext>
            </a:extLst>
          </p:cNvPr>
          <p:cNvSpPr txBox="1"/>
          <p:nvPr/>
        </p:nvSpPr>
        <p:spPr>
          <a:xfrm>
            <a:off x="1467042" y="815579"/>
            <a:ext cx="4025640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ko-KR" altLang="en-US" sz="2400" b="0" i="0" u="none" strike="noStrike" kern="1200" cap="none" spc="-8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결측치</a:t>
            </a:r>
            <a:r>
              <a:rPr kumimoji="0" lang="ko-KR" altLang="en-US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대체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20411-9F8E-0CED-0312-A3E8817CE385}"/>
              </a:ext>
            </a:extLst>
          </p:cNvPr>
          <p:cNvSpPr txBox="1"/>
          <p:nvPr/>
        </p:nvSpPr>
        <p:spPr>
          <a:xfrm>
            <a:off x="793435" y="4539332"/>
            <a:ext cx="105206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*MICE, Multiple Imputation by Chained Equations : </a:t>
            </a:r>
            <a:r>
              <a:rPr lang="ko-KR" altLang="en-US" b="1" dirty="0"/>
              <a:t>다른 변수 간의 상관관계 고려하여 </a:t>
            </a:r>
            <a:r>
              <a:rPr lang="ko-KR" altLang="en-US" b="1" dirty="0" err="1"/>
              <a:t>결측치</a:t>
            </a:r>
            <a:r>
              <a:rPr lang="ko-KR" altLang="en-US" b="1" dirty="0"/>
              <a:t> 대체</a:t>
            </a:r>
            <a:endParaRPr lang="en-US" altLang="ko-KR" b="1" dirty="0"/>
          </a:p>
          <a:p>
            <a:r>
              <a:rPr lang="en-US" altLang="ko-KR" sz="1400" dirty="0"/>
              <a:t>-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여러 </a:t>
            </a:r>
            <a:r>
              <a:rPr lang="ko-KR" altLang="en-US" sz="1400" dirty="0" err="1"/>
              <a:t>결측치</a:t>
            </a:r>
            <a:r>
              <a:rPr lang="ko-KR" altLang="en-US" sz="1400" dirty="0"/>
              <a:t> 대치 세트를 만듦</a:t>
            </a:r>
            <a:endParaRPr lang="en-US" altLang="ko-KR" sz="1400" dirty="0"/>
          </a:p>
          <a:p>
            <a:r>
              <a:rPr lang="en-US" altLang="ko-KR" sz="1400" dirty="0"/>
              <a:t>- with </a:t>
            </a:r>
            <a:r>
              <a:rPr lang="ko-KR" altLang="en-US" sz="1400" dirty="0"/>
              <a:t>함수로 특정 통계 모델링 수행</a:t>
            </a:r>
            <a:endParaRPr lang="en-US" altLang="ko-KR" sz="1400" dirty="0"/>
          </a:p>
          <a:p>
            <a:r>
              <a:rPr lang="en-US" altLang="ko-KR" sz="1400" dirty="0"/>
              <a:t>- pool </a:t>
            </a:r>
            <a:r>
              <a:rPr lang="ko-KR" altLang="en-US" sz="1400" dirty="0"/>
              <a:t>함수로 생성한 </a:t>
            </a:r>
            <a:r>
              <a:rPr lang="en-US" altLang="ko-KR" sz="1400" dirty="0"/>
              <a:t>m</a:t>
            </a:r>
            <a:r>
              <a:rPr lang="ko-KR" altLang="en-US" sz="1400" dirty="0"/>
              <a:t>개의 대치세트를 평균하여 </a:t>
            </a:r>
            <a:r>
              <a:rPr lang="ko-KR" altLang="en-US" sz="1400" dirty="0" err="1"/>
              <a:t>결측값</a:t>
            </a:r>
            <a:r>
              <a:rPr lang="ko-KR" altLang="en-US" sz="1400" dirty="0"/>
              <a:t> 도출</a:t>
            </a:r>
            <a:endParaRPr lang="en-US" altLang="ko-KR" sz="1400" dirty="0"/>
          </a:p>
        </p:txBody>
      </p:sp>
      <p:sp>
        <p:nvSpPr>
          <p:cNvPr id="19" name="슬라이드 번호 개체 틀 55">
            <a:extLst>
              <a:ext uri="{FF2B5EF4-FFF2-40B4-BE49-F238E27FC236}">
                <a16:creationId xmlns:a16="http://schemas.microsoft.com/office/drawing/2014/main" id="{AFBFFC8B-4BBF-7E0A-7547-D2327ED1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" name="table">
            <a:extLst>
              <a:ext uri="{FF2B5EF4-FFF2-40B4-BE49-F238E27FC236}">
                <a16:creationId xmlns:a16="http://schemas.microsoft.com/office/drawing/2014/main" id="{3C2CFF7F-80F5-E5BF-3357-86295E3F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9" y="1408403"/>
            <a:ext cx="1396224" cy="2984492"/>
          </a:xfrm>
          <a:prstGeom prst="rect">
            <a:avLst/>
          </a:prstGeom>
        </p:spPr>
      </p:pic>
      <p:pic>
        <p:nvPicPr>
          <p:cNvPr id="21" name="table">
            <a:extLst>
              <a:ext uri="{FF2B5EF4-FFF2-40B4-BE49-F238E27FC236}">
                <a16:creationId xmlns:a16="http://schemas.microsoft.com/office/drawing/2014/main" id="{C07F732D-A12D-347D-965F-F49FBE82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80" y="1408403"/>
            <a:ext cx="1396224" cy="2984492"/>
          </a:xfrm>
          <a:prstGeom prst="rect">
            <a:avLst/>
          </a:prstGeom>
        </p:spPr>
      </p:pic>
      <p:pic>
        <p:nvPicPr>
          <p:cNvPr id="22" name="table">
            <a:extLst>
              <a:ext uri="{FF2B5EF4-FFF2-40B4-BE49-F238E27FC236}">
                <a16:creationId xmlns:a16="http://schemas.microsoft.com/office/drawing/2014/main" id="{2E743022-04CD-161B-F681-988B7797B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413" y="1408403"/>
            <a:ext cx="1396224" cy="2984492"/>
          </a:xfrm>
          <a:prstGeom prst="rect">
            <a:avLst/>
          </a:prstGeom>
        </p:spPr>
      </p:pic>
      <p:pic>
        <p:nvPicPr>
          <p:cNvPr id="23" name="table">
            <a:extLst>
              <a:ext uri="{FF2B5EF4-FFF2-40B4-BE49-F238E27FC236}">
                <a16:creationId xmlns:a16="http://schemas.microsoft.com/office/drawing/2014/main" id="{D8FF5213-4F6A-5E2C-0D5F-2DF0188D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246" y="1381768"/>
            <a:ext cx="1396224" cy="2984492"/>
          </a:xfrm>
          <a:prstGeom prst="rect">
            <a:avLst/>
          </a:prstGeom>
        </p:spPr>
      </p:pic>
      <p:pic>
        <p:nvPicPr>
          <p:cNvPr id="24" name="table">
            <a:extLst>
              <a:ext uri="{FF2B5EF4-FFF2-40B4-BE49-F238E27FC236}">
                <a16:creationId xmlns:a16="http://schemas.microsoft.com/office/drawing/2014/main" id="{97069A49-FDCA-F8B8-6860-96A34C519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079" y="1381768"/>
            <a:ext cx="1396224" cy="2984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C4AA37-4590-3E3F-CD6E-6ABA32195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3" y="1396424"/>
            <a:ext cx="3373388" cy="29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4F029AE4-A38A-7C29-94EC-53357B77116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2463163E-10BA-4AB5-3ABD-4941661B6A81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808F14-ABEB-4071-1F71-3BBEAC50604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8B68E4-3ED9-7831-8BF4-B7D2C6913DB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52823F-8FBF-60EE-459A-19AC802FDC11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423F4-7187-1E59-3A6C-82EDD89BF85F}"/>
              </a:ext>
            </a:extLst>
          </p:cNvPr>
          <p:cNvSpPr txBox="1"/>
          <p:nvPr/>
        </p:nvSpPr>
        <p:spPr>
          <a:xfrm>
            <a:off x="1467042" y="815579"/>
            <a:ext cx="522955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en-US" altLang="ko-KR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Importance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085B86-1F71-8464-05D0-89DE3D138A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84" y="1483436"/>
            <a:ext cx="5040000" cy="39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405D40-EBF4-AE91-BA3E-4888229B21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08" y="1429503"/>
            <a:ext cx="5040000" cy="39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04715E-C6E1-CE9D-D944-85C496222C08}"/>
              </a:ext>
            </a:extLst>
          </p:cNvPr>
          <p:cNvSpPr txBox="1"/>
          <p:nvPr/>
        </p:nvSpPr>
        <p:spPr>
          <a:xfrm>
            <a:off x="2876093" y="5714698"/>
            <a:ext cx="30659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개별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Feature Importance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F412F-E31F-BD20-FF65-D6E6D44FBB3C}"/>
              </a:ext>
            </a:extLst>
          </p:cNvPr>
          <p:cNvSpPr txBox="1"/>
          <p:nvPr/>
        </p:nvSpPr>
        <p:spPr>
          <a:xfrm>
            <a:off x="8796846" y="5729118"/>
            <a:ext cx="247906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전체 </a:t>
            </a: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Importance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2" name="슬라이드 번호 개체 틀 8">
            <a:extLst>
              <a:ext uri="{FF2B5EF4-FFF2-40B4-BE49-F238E27FC236}">
                <a16:creationId xmlns:a16="http://schemas.microsoft.com/office/drawing/2014/main" id="{A9FB7424-EE1D-F2E8-B4E4-041A4A15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7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A31BEE9F-CEF2-4019-7193-0694BE7D7E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CDDF1264-9CBA-87AA-8558-AE78E6498D28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88E16D-DAFE-BFD8-B54B-5CD357F04F5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2C05C1-2DC4-E7B3-AF64-FCE2E187452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570FA5-BC98-C56E-5CF4-BD19147CB266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A459B-981C-C528-1FBB-0A069BD3ECF5}"/>
              </a:ext>
            </a:extLst>
          </p:cNvPr>
          <p:cNvSpPr txBox="1"/>
          <p:nvPr/>
        </p:nvSpPr>
        <p:spPr>
          <a:xfrm>
            <a:off x="1467042" y="815579"/>
            <a:ext cx="3850335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lang="en-US" altLang="ko-KR" sz="24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Heatmap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1696F6-2AEC-121C-4164-CD7C936A655C}"/>
              </a:ext>
            </a:extLst>
          </p:cNvPr>
          <p:cNvSpPr txBox="1"/>
          <p:nvPr/>
        </p:nvSpPr>
        <p:spPr>
          <a:xfrm>
            <a:off x="1021406" y="4361661"/>
            <a:ext cx="218738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정상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간 상관관계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180B20-96F3-A4C7-BA66-B55BD586D572}"/>
              </a:ext>
            </a:extLst>
          </p:cNvPr>
          <p:cNvSpPr txBox="1"/>
          <p:nvPr/>
        </p:nvSpPr>
        <p:spPr>
          <a:xfrm>
            <a:off x="5831565" y="918368"/>
            <a:ext cx="194500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3FDF95-937C-BD6E-EB88-E89DCD25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6" y="1269801"/>
            <a:ext cx="6755166" cy="2913580"/>
          </a:xfrm>
          <a:prstGeom prst="rect">
            <a:avLst/>
          </a:prstGeom>
        </p:spPr>
      </p:pic>
      <p:sp>
        <p:nvSpPr>
          <p:cNvPr id="21" name="슬라이드 번호 개체 틀 8">
            <a:extLst>
              <a:ext uri="{FF2B5EF4-FFF2-40B4-BE49-F238E27FC236}">
                <a16:creationId xmlns:a16="http://schemas.microsoft.com/office/drawing/2014/main" id="{016998B1-897E-AB92-F59C-35AD352F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CB56C5-E3F2-7652-A395-3CDA714C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088" y="2585228"/>
            <a:ext cx="5333339" cy="3371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FA10A1-29DF-1888-1F96-D1CCB98A6189}"/>
              </a:ext>
            </a:extLst>
          </p:cNvPr>
          <p:cNvSpPr txBox="1"/>
          <p:nvPr/>
        </p:nvSpPr>
        <p:spPr>
          <a:xfrm>
            <a:off x="8136433" y="2144906"/>
            <a:ext cx="330499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해당 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</a:t>
            </a: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</a:t>
            </a:r>
            <a:r>
              <a:rPr lang="ko-KR" altLang="en-US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상관관계 차이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1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8FB1F679-4A59-6AB3-E8BF-BC42C165E9FB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116FB85-AB15-48BD-500C-99E90C2E05D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F2C39-77A6-9935-8B74-E0CC267AA745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84A9BC-BACA-86A3-A0FA-FBCC3ECFB21B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720799-9B4F-82DA-B083-0EF398D21109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36F25-0BD5-62CF-4A43-A18094F89DA9}"/>
              </a:ext>
            </a:extLst>
          </p:cNvPr>
          <p:cNvSpPr txBox="1"/>
          <p:nvPr/>
        </p:nvSpPr>
        <p:spPr>
          <a:xfrm>
            <a:off x="1467042" y="815579"/>
            <a:ext cx="399274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lang="en-US" altLang="ko-KR" sz="24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Histogram</a:t>
            </a:r>
            <a:endParaRPr kumimoji="0" lang="ko-KR" altLang="en-US" sz="2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70055-792A-DB02-8E47-8E22DA976BBA}"/>
              </a:ext>
            </a:extLst>
          </p:cNvPr>
          <p:cNvSpPr txBox="1"/>
          <p:nvPr/>
        </p:nvSpPr>
        <p:spPr>
          <a:xfrm>
            <a:off x="7006028" y="5884121"/>
            <a:ext cx="111574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히스토그램</a:t>
            </a: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E542153C-5B4B-14D0-E38F-1B70CC85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0F40F-DF89-125C-88EB-EDA2A1F5398C}"/>
              </a:ext>
            </a:extLst>
          </p:cNvPr>
          <p:cNvGrpSpPr/>
          <p:nvPr/>
        </p:nvGrpSpPr>
        <p:grpSpPr>
          <a:xfrm>
            <a:off x="727149" y="1353497"/>
            <a:ext cx="7321978" cy="4367575"/>
            <a:chOff x="727148" y="1353497"/>
            <a:chExt cx="10741761" cy="43675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E1340D4-6724-F78E-B091-05E29FFF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48" y="1353497"/>
              <a:ext cx="10741761" cy="436757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2CB33D-1400-886E-AEB0-378B329A8EA4}"/>
                </a:ext>
              </a:extLst>
            </p:cNvPr>
            <p:cNvSpPr/>
            <p:nvPr/>
          </p:nvSpPr>
          <p:spPr>
            <a:xfrm>
              <a:off x="833718" y="3489512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0905F4-FF69-09A2-F667-A0482B3B7BCF}"/>
                </a:ext>
              </a:extLst>
            </p:cNvPr>
            <p:cNvSpPr/>
            <p:nvPr/>
          </p:nvSpPr>
          <p:spPr>
            <a:xfrm>
              <a:off x="8758518" y="1365584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F1D0205-8475-8143-695A-E7908B4D6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69" y="1341222"/>
            <a:ext cx="3343084" cy="4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7ED82468-BD07-E0A2-1148-52010EFEDC0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8823782F-3A6F-9DA2-AEE5-B830B3184956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7579C9-89AE-382C-ACDE-33CEB0EB174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DB90AC-58EB-1D24-93EA-C35BC8E50953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A37060-DCCC-BDC6-1C4C-119F29DC2C25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0D3741-CAAD-660E-648C-C49670493FDC}"/>
              </a:ext>
            </a:extLst>
          </p:cNvPr>
          <p:cNvSpPr txBox="1"/>
          <p:nvPr/>
        </p:nvSpPr>
        <p:spPr>
          <a:xfrm>
            <a:off x="1467042" y="815579"/>
            <a:ext cx="492094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en-US" altLang="ko-KR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Selection</a:t>
            </a:r>
            <a:endParaRPr kumimoji="0" lang="ko-KR" altLang="en-US" sz="2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10DD73-B16D-3888-E310-13CE5AB3F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15875"/>
              </p:ext>
            </p:extLst>
          </p:nvPr>
        </p:nvGraphicFramePr>
        <p:xfrm>
          <a:off x="831661" y="1483950"/>
          <a:ext cx="3001033" cy="426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67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168021095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Feature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Mean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Std</a:t>
                      </a:r>
                      <a:endParaRPr lang="ko-KR" altLang="en-US" sz="1600" dirty="0"/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Stage1_Temp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Stage2_Temp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7442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Stage3_Temp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5408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Stage4_Temp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263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Stage5_Temp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1.16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5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Stage1_humidity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Stage2_humidity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72.96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619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Stage3_humidity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73.04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3.45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0440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Stage4_humidity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73.04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3.49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617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+mn-lt"/>
                        </a:rPr>
                        <a:t>Stage5_humidity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72.98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3246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60801E1-43BC-03EF-43F9-E444E96D1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52539"/>
              </p:ext>
            </p:extLst>
          </p:nvPr>
        </p:nvGraphicFramePr>
        <p:xfrm>
          <a:off x="7976339" y="1375775"/>
          <a:ext cx="3384000" cy="472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Feature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Feature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7442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stage1_viscosity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5408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263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5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619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0440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617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3246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48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A487159-3BE1-375A-8BE1-CE0253293F1E}"/>
              </a:ext>
            </a:extLst>
          </p:cNvPr>
          <p:cNvSpPr txBox="1"/>
          <p:nvPr/>
        </p:nvSpPr>
        <p:spPr>
          <a:xfrm>
            <a:off x="4083938" y="2385148"/>
            <a:ext cx="43380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다른 </a:t>
            </a:r>
            <a:r>
              <a:rPr lang="en-US" altLang="ko-KR" sz="1600" dirty="0"/>
              <a:t>feature</a:t>
            </a:r>
            <a:r>
              <a:rPr lang="ko-KR" altLang="en-US" sz="1600" dirty="0"/>
              <a:t>에 비해 차이가 매우 적음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분석에 영향을 크게 끼치지 않는다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600" dirty="0"/>
              <a:t> Temp &amp; Humidity &amp; </a:t>
            </a:r>
            <a:r>
              <a:rPr lang="ko-KR" altLang="en-US" sz="1600" dirty="0"/>
              <a:t>일부</a:t>
            </a:r>
            <a:r>
              <a:rPr lang="en-US" altLang="ko-KR" sz="1600" dirty="0"/>
              <a:t> Feature </a:t>
            </a:r>
            <a:r>
              <a:rPr lang="ko-KR" altLang="en-US" sz="1600" dirty="0"/>
              <a:t>제거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7EC0E13-AB72-289A-C2C2-ABE3088ABB53}"/>
              </a:ext>
            </a:extLst>
          </p:cNvPr>
          <p:cNvSpPr/>
          <p:nvPr/>
        </p:nvSpPr>
        <p:spPr>
          <a:xfrm>
            <a:off x="4776281" y="3655915"/>
            <a:ext cx="2286000" cy="70177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슬라이드 번호 개체 틀 9">
            <a:extLst>
              <a:ext uri="{FF2B5EF4-FFF2-40B4-BE49-F238E27FC236}">
                <a16:creationId xmlns:a16="http://schemas.microsoft.com/office/drawing/2014/main" id="{438766CC-F742-E68C-F312-C43FD94A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56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D070-2391-E3BE-CC40-3C8E0644F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D5CF56D-7F4D-1126-2EF0-59071AAB45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AEE752EC-41A7-34ED-0481-1B23D761D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B5E5AFF-736E-2121-B658-B84F3AB2A84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786E70E-04EF-098F-7487-14B67CDB125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B4A72B8-B768-AD02-4F46-FB3814C82845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33FFEA1A-9A0E-33F6-E75F-1DC1ED797BFF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1CC44DC7-7281-4739-593A-B6956F71F27E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D0671BC-D7C8-29AF-2694-D180D58ABC57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9269B37-2FC6-D6CA-1B03-C57036049A7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E17D0F5-3666-0992-9B95-98521C7B4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FC91CF5-7C27-2938-CA78-2B8B3AB9B60D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A09D5D1C-BE23-1465-BCFD-D0465A9C2EC1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E9C05C1E-9419-5A1A-7AF2-7E413191E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A8A0948D-E4D6-5F32-6C07-68AB3209BEB9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FB487B-C837-E560-8601-45F76D20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E7653E-94B8-307A-B0D1-7F8B8E6C6720}"/>
              </a:ext>
            </a:extLst>
          </p:cNvPr>
          <p:cNvGrpSpPr/>
          <p:nvPr/>
        </p:nvGrpSpPr>
        <p:grpSpPr>
          <a:xfrm>
            <a:off x="4376534" y="3142393"/>
            <a:ext cx="3438929" cy="590349"/>
            <a:chOff x="727148" y="750873"/>
            <a:chExt cx="343892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B2B141-4030-AC89-83E4-2847EEC0D621}"/>
                </a:ext>
              </a:extLst>
            </p:cNvPr>
            <p:cNvSpPr txBox="1"/>
            <p:nvPr/>
          </p:nvSpPr>
          <p:spPr>
            <a:xfrm>
              <a:off x="1387189" y="812427"/>
              <a:ext cx="277888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</a:t>
              </a:r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Selection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B157A2-221F-8E14-D98D-FD701679A2AF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75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나무의 선">
            <a:extLst>
              <a:ext uri="{FF2B5EF4-FFF2-40B4-BE49-F238E27FC236}">
                <a16:creationId xmlns:a16="http://schemas.microsoft.com/office/drawing/2014/main" id="{89CF3450-2E70-4358-B8CA-F655B4841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31B0F0-43B5-4CE3-B006-A44B3EEC9063}"/>
              </a:ext>
            </a:extLst>
          </p:cNvPr>
          <p:cNvSpPr/>
          <p:nvPr/>
        </p:nvSpPr>
        <p:spPr>
          <a:xfrm>
            <a:off x="580416" y="559338"/>
            <a:ext cx="11031167" cy="57393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87D8451F-CB7D-41DA-FBC8-BFD3B1632ED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46EE-D962-99EE-DFAD-AEDCC1ACC80A}"/>
              </a:ext>
            </a:extLst>
          </p:cNvPr>
          <p:cNvSpPr txBox="1"/>
          <p:nvPr/>
        </p:nvSpPr>
        <p:spPr>
          <a:xfrm>
            <a:off x="1468475" y="10688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4113D-1E9F-9B5B-4380-FAB1E498F0E1}"/>
              </a:ext>
            </a:extLst>
          </p:cNvPr>
          <p:cNvGrpSpPr/>
          <p:nvPr/>
        </p:nvGrpSpPr>
        <p:grpSpPr>
          <a:xfrm>
            <a:off x="2056203" y="2492615"/>
            <a:ext cx="625475" cy="615553"/>
            <a:chOff x="2223843" y="2415919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3191C9-F214-6402-8B1A-86F23F62A649}"/>
                </a:ext>
              </a:extLst>
            </p:cNvPr>
            <p:cNvSpPr txBox="1"/>
            <p:nvPr/>
          </p:nvSpPr>
          <p:spPr>
            <a:xfrm>
              <a:off x="2268187" y="2415919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804894-8157-486C-7DEE-84DE414176AC}"/>
                </a:ext>
              </a:extLst>
            </p:cNvPr>
            <p:cNvSpPr/>
            <p:nvPr/>
          </p:nvSpPr>
          <p:spPr>
            <a:xfrm>
              <a:off x="2244808" y="282776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BE93899-BE67-88EC-C4E6-3A03F4073F47}"/>
                </a:ext>
              </a:extLst>
            </p:cNvPr>
            <p:cNvCxnSpPr/>
            <p:nvPr/>
          </p:nvCxnSpPr>
          <p:spPr>
            <a:xfrm>
              <a:off x="2223843" y="282776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B65900-24BE-B5B1-040A-FB1C80009C3C}"/>
              </a:ext>
            </a:extLst>
          </p:cNvPr>
          <p:cNvSpPr txBox="1"/>
          <p:nvPr/>
        </p:nvSpPr>
        <p:spPr>
          <a:xfrm>
            <a:off x="2119511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배경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F0C836-D5E6-DA79-379C-6178B0C3A1BE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DF2993-A819-41F2-B674-E5535B433E6D}"/>
              </a:ext>
            </a:extLst>
          </p:cNvPr>
          <p:cNvSpPr txBox="1"/>
          <p:nvPr/>
        </p:nvSpPr>
        <p:spPr>
          <a:xfrm>
            <a:off x="3828162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1F7CB4-7F13-46E6-74FC-D2D4853032F3}"/>
              </a:ext>
            </a:extLst>
          </p:cNvPr>
          <p:cNvGrpSpPr/>
          <p:nvPr/>
        </p:nvGrpSpPr>
        <p:grpSpPr>
          <a:xfrm>
            <a:off x="3764854" y="2492615"/>
            <a:ext cx="625475" cy="615553"/>
            <a:chOff x="3857222" y="2411177"/>
            <a:chExt cx="625475" cy="6155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D894DF-2907-BD8F-311F-4236B44B397A}"/>
                </a:ext>
              </a:extLst>
            </p:cNvPr>
            <p:cNvSpPr txBox="1"/>
            <p:nvPr/>
          </p:nvSpPr>
          <p:spPr>
            <a:xfrm>
              <a:off x="390156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A0ED2B-BCD4-4269-84C5-52A88A09DB1A}"/>
                </a:ext>
              </a:extLst>
            </p:cNvPr>
            <p:cNvSpPr/>
            <p:nvPr/>
          </p:nvSpPr>
          <p:spPr>
            <a:xfrm>
              <a:off x="3878187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241E245-D055-D325-F940-F2742F07210D}"/>
                </a:ext>
              </a:extLst>
            </p:cNvPr>
            <p:cNvCxnSpPr/>
            <p:nvPr/>
          </p:nvCxnSpPr>
          <p:spPr>
            <a:xfrm>
              <a:off x="3857222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FE515C-CB98-B7E0-4EA7-5FC767A9A17A}"/>
              </a:ext>
            </a:extLst>
          </p:cNvPr>
          <p:cNvGrpSpPr/>
          <p:nvPr/>
        </p:nvGrpSpPr>
        <p:grpSpPr>
          <a:xfrm>
            <a:off x="5564902" y="2492615"/>
            <a:ext cx="625475" cy="615553"/>
            <a:chOff x="5490601" y="2411177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B1A0CF-0B41-1BA1-A62A-41C2045B81AB}"/>
                </a:ext>
              </a:extLst>
            </p:cNvPr>
            <p:cNvSpPr txBox="1"/>
            <p:nvPr/>
          </p:nvSpPr>
          <p:spPr>
            <a:xfrm>
              <a:off x="552065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38DFD6E-7274-DFFA-CE2D-15A6587C7189}"/>
                </a:ext>
              </a:extLst>
            </p:cNvPr>
            <p:cNvSpPr/>
            <p:nvPr/>
          </p:nvSpPr>
          <p:spPr>
            <a:xfrm>
              <a:off x="5511566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76BC8D9-3B6C-4019-8374-945D761E42EF}"/>
                </a:ext>
              </a:extLst>
            </p:cNvPr>
            <p:cNvCxnSpPr/>
            <p:nvPr/>
          </p:nvCxnSpPr>
          <p:spPr>
            <a:xfrm>
              <a:off x="5490601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FF95AB-8D29-1979-FF77-5CE29723E2C0}"/>
              </a:ext>
            </a:extLst>
          </p:cNvPr>
          <p:cNvSpPr txBox="1"/>
          <p:nvPr/>
        </p:nvSpPr>
        <p:spPr>
          <a:xfrm>
            <a:off x="5379103" y="3135852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셋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3EE25C-012A-9F41-AC3A-174556B0E3BC}"/>
              </a:ext>
            </a:extLst>
          </p:cNvPr>
          <p:cNvGrpSpPr/>
          <p:nvPr/>
        </p:nvGrpSpPr>
        <p:grpSpPr>
          <a:xfrm>
            <a:off x="7376221" y="2492615"/>
            <a:ext cx="646811" cy="615553"/>
            <a:chOff x="7543861" y="2411177"/>
            <a:chExt cx="646811" cy="61555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4B1CA9-8709-B74E-6B58-BAAA5DEE5E23}"/>
                </a:ext>
              </a:extLst>
            </p:cNvPr>
            <p:cNvSpPr txBox="1"/>
            <p:nvPr/>
          </p:nvSpPr>
          <p:spPr>
            <a:xfrm>
              <a:off x="7566773" y="2411177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23A7525-9FD7-31CA-C94A-C0EDE38FA162}"/>
                </a:ext>
              </a:extLst>
            </p:cNvPr>
            <p:cNvSpPr/>
            <p:nvPr/>
          </p:nvSpPr>
          <p:spPr>
            <a:xfrm>
              <a:off x="7557683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999AC9-D0AE-1E09-FF62-781642DCB41A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61" y="2823022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49CB87-D009-A05C-D1C5-7BBC8FE76208}"/>
              </a:ext>
            </a:extLst>
          </p:cNvPr>
          <p:cNvSpPr txBox="1"/>
          <p:nvPr/>
        </p:nvSpPr>
        <p:spPr>
          <a:xfrm>
            <a:off x="7451126" y="3135852"/>
            <a:ext cx="51012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5386F0-D930-E530-5A42-840FFE70998F}"/>
              </a:ext>
            </a:extLst>
          </p:cNvPr>
          <p:cNvGrpSpPr/>
          <p:nvPr/>
        </p:nvGrpSpPr>
        <p:grpSpPr>
          <a:xfrm>
            <a:off x="5940926" y="3889271"/>
            <a:ext cx="646811" cy="615553"/>
            <a:chOff x="3934618" y="2766203"/>
            <a:chExt cx="646811" cy="61555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12A9AD-6E59-EFAC-7F18-4AEE8DF5786A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115365-B6B2-6538-4D2A-B638E3FC4429}"/>
                </a:ext>
              </a:extLst>
            </p:cNvPr>
            <p:cNvSpPr/>
            <p:nvPr/>
          </p:nvSpPr>
          <p:spPr>
            <a:xfrm>
              <a:off x="3948440" y="3178048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269A784-C052-FB16-7E27-BE605229F5CD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78048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43A7FB-367D-3E26-9085-2D8CD152E25D}"/>
              </a:ext>
            </a:extLst>
          </p:cNvPr>
          <p:cNvSpPr txBox="1"/>
          <p:nvPr/>
        </p:nvSpPr>
        <p:spPr>
          <a:xfrm>
            <a:off x="5546743" y="4472438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 과정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BC71AD-5050-78C2-94FE-7ACC03188AF9}"/>
              </a:ext>
            </a:extLst>
          </p:cNvPr>
          <p:cNvGrpSpPr/>
          <p:nvPr/>
        </p:nvGrpSpPr>
        <p:grpSpPr>
          <a:xfrm>
            <a:off x="7710058" y="3889271"/>
            <a:ext cx="646811" cy="618968"/>
            <a:chOff x="3934618" y="2766203"/>
            <a:chExt cx="646811" cy="61896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65FCBA-1684-25E9-A916-12C1280217B0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62F7D8-B3C6-64A2-7C5D-3D46A5EFF4FB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7117EE-1BC9-F565-1337-38797475BFF0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9153234-9798-65C2-12FA-A821962A2FCF}"/>
              </a:ext>
            </a:extLst>
          </p:cNvPr>
          <p:cNvSpPr txBox="1"/>
          <p:nvPr/>
        </p:nvSpPr>
        <p:spPr>
          <a:xfrm>
            <a:off x="7702279" y="4472438"/>
            <a:ext cx="75410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링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19CEF0-315D-860E-0C2C-CB6A57C9F0CB}"/>
              </a:ext>
            </a:extLst>
          </p:cNvPr>
          <p:cNvGrpSpPr/>
          <p:nvPr/>
        </p:nvGrpSpPr>
        <p:grpSpPr>
          <a:xfrm>
            <a:off x="9479190" y="3889271"/>
            <a:ext cx="646811" cy="618968"/>
            <a:chOff x="3934618" y="2766203"/>
            <a:chExt cx="646811" cy="61896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E1D0D1-B619-80B7-423D-138099D65EB7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07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991C6B8-C497-D339-728E-C76C4A07DD17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CE99F38-E3FA-314D-00D4-B7CB7E46E17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1368374-30DE-78B8-6BF4-BE76DF9E608F}"/>
              </a:ext>
            </a:extLst>
          </p:cNvPr>
          <p:cNvSpPr txBox="1"/>
          <p:nvPr/>
        </p:nvSpPr>
        <p:spPr>
          <a:xfrm>
            <a:off x="9553165" y="4472438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</a:t>
            </a:r>
          </a:p>
        </p:txBody>
      </p:sp>
      <p:sp>
        <p:nvSpPr>
          <p:cNvPr id="67" name="슬라이드 번호 개체 틀 102">
            <a:extLst>
              <a:ext uri="{FF2B5EF4-FFF2-40B4-BE49-F238E27FC236}">
                <a16:creationId xmlns:a16="http://schemas.microsoft.com/office/drawing/2014/main" id="{D59CA4BA-1E95-64D3-0CE1-D31A18E9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8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6FFB-48BA-8E86-7A9A-3E911C4EDAB1}"/>
              </a:ext>
            </a:extLst>
          </p:cNvPr>
          <p:cNvGrpSpPr/>
          <p:nvPr/>
        </p:nvGrpSpPr>
        <p:grpSpPr>
          <a:xfrm>
            <a:off x="727148" y="750873"/>
            <a:ext cx="4924975" cy="590349"/>
            <a:chOff x="727148" y="750873"/>
            <a:chExt cx="4924975" cy="5903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FE8B4-9B1B-9D9D-DDEB-813B917161E2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469D4-9FB7-FC83-32FB-5D86ED125477}"/>
                </a:ext>
              </a:extLst>
            </p:cNvPr>
            <p:cNvSpPr txBox="1"/>
            <p:nvPr/>
          </p:nvSpPr>
          <p:spPr>
            <a:xfrm>
              <a:off x="1430917" y="823994"/>
              <a:ext cx="422120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2800" dirty="0">
                  <a:latin typeface="Noto Sans KR Regular" panose="020B0600000101010101" charset="-127"/>
                  <a:ea typeface="Noto Sans KR Regular" panose="020B0600000101010101" charset="-127"/>
                </a:rPr>
                <a:t>Optimal Model Selection</a:t>
              </a:r>
              <a:endParaRPr lang="ko-KR" altLang="en-US" sz="2800" dirty="0"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Google Shape;556;p34">
            <a:extLst>
              <a:ext uri="{FF2B5EF4-FFF2-40B4-BE49-F238E27FC236}">
                <a16:creationId xmlns:a16="http://schemas.microsoft.com/office/drawing/2014/main" id="{59621109-8CC1-61F0-A75B-73854DEDBB04}"/>
              </a:ext>
            </a:extLst>
          </p:cNvPr>
          <p:cNvSpPr txBox="1">
            <a:spLocks/>
          </p:cNvSpPr>
          <p:nvPr/>
        </p:nvSpPr>
        <p:spPr>
          <a:xfrm>
            <a:off x="813137" y="1759944"/>
            <a:ext cx="10673261" cy="392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 선정</a:t>
            </a:r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Logistic Regression, Decision Tree, Random Forest, SVC,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XGBoost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LightGBM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을 통해 최적의 모델 선정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457200" lvl="0" indent="-2984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 선정 기준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F1-score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를 최우선으로 하고 추가로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Precision, Recall, Confusion-Matrix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를 참고하여 평가를 통해 프로젝트 데이터에 가장 최적의 성능을 내는 모델 선정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변인 통제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모델의 성능으로만 평가하기 위해 모델 평가에 사용된 데이터셋은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MICE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로 </a:t>
            </a:r>
            <a:r>
              <a:rPr lang="ko-KR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결측값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처리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StandardScaler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로 표준화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PCA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로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Feature Extraction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된 데이터셋을 사용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ko-KR" altLang="en-US" sz="2400" dirty="0">
              <a:solidFill>
                <a:schemeClr val="lt1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32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6FFB-48BA-8E86-7A9A-3E911C4EDAB1}"/>
              </a:ext>
            </a:extLst>
          </p:cNvPr>
          <p:cNvGrpSpPr/>
          <p:nvPr/>
        </p:nvGrpSpPr>
        <p:grpSpPr>
          <a:xfrm>
            <a:off x="727148" y="750873"/>
            <a:ext cx="4924975" cy="590349"/>
            <a:chOff x="727148" y="750873"/>
            <a:chExt cx="4924975" cy="5903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FE8B4-9B1B-9D9D-DDEB-813B917161E2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469D4-9FB7-FC83-32FB-5D86ED125477}"/>
                </a:ext>
              </a:extLst>
            </p:cNvPr>
            <p:cNvSpPr txBox="1"/>
            <p:nvPr/>
          </p:nvSpPr>
          <p:spPr>
            <a:xfrm>
              <a:off x="1430917" y="823994"/>
              <a:ext cx="422120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2800" dirty="0">
                  <a:latin typeface="Noto Sans KR Regular" panose="020B0600000101010101" charset="-127"/>
                  <a:ea typeface="Noto Sans KR Regular" panose="020B0600000101010101" charset="-127"/>
                </a:rPr>
                <a:t>Optimal Model Selection</a:t>
              </a:r>
              <a:endParaRPr lang="ko-KR" altLang="en-US" sz="2800" dirty="0"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823DE4-4EA1-0D02-22D9-1F576829A768}"/>
              </a:ext>
            </a:extLst>
          </p:cNvPr>
          <p:cNvSpPr/>
          <p:nvPr/>
        </p:nvSpPr>
        <p:spPr>
          <a:xfrm rot="16200000" flipV="1">
            <a:off x="1775824" y="3725649"/>
            <a:ext cx="462909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5C33E85-83D1-8C04-13B8-EC221D35FC08}"/>
              </a:ext>
            </a:extLst>
          </p:cNvPr>
          <p:cNvSpPr/>
          <p:nvPr/>
        </p:nvSpPr>
        <p:spPr>
          <a:xfrm rot="16200000" flipV="1">
            <a:off x="5573865" y="3708381"/>
            <a:ext cx="4629096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294452-584D-0F9B-1579-AC64AEC4EE1E}"/>
              </a:ext>
            </a:extLst>
          </p:cNvPr>
          <p:cNvGrpSpPr/>
          <p:nvPr/>
        </p:nvGrpSpPr>
        <p:grpSpPr>
          <a:xfrm>
            <a:off x="706861" y="1852005"/>
            <a:ext cx="3240000" cy="3240000"/>
            <a:chOff x="1025727" y="1532757"/>
            <a:chExt cx="3257021" cy="334700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937EC74-5E90-EB1A-3AC5-3895309D5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27" y="1532757"/>
              <a:ext cx="3257021" cy="334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67F67E-CA12-B5C2-5B62-F3B4B8C1CE7A}"/>
                </a:ext>
              </a:extLst>
            </p:cNvPr>
            <p:cNvSpPr txBox="1"/>
            <p:nvPr/>
          </p:nvSpPr>
          <p:spPr>
            <a:xfrm>
              <a:off x="1773261" y="2157223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2612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E9C6E5-CBCA-0E8A-63F1-5087FE08DB38}"/>
                </a:ext>
              </a:extLst>
            </p:cNvPr>
            <p:cNvSpPr txBox="1"/>
            <p:nvPr/>
          </p:nvSpPr>
          <p:spPr>
            <a:xfrm>
              <a:off x="3257110" y="2126126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105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DD3AD1-84BA-34C0-547F-E8294740AFC5}"/>
                </a:ext>
              </a:extLst>
            </p:cNvPr>
            <p:cNvSpPr txBox="1"/>
            <p:nvPr/>
          </p:nvSpPr>
          <p:spPr>
            <a:xfrm>
              <a:off x="1773261" y="3688682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337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BD8119-8DAD-B29F-A6A8-0F88B5A9053B}"/>
                </a:ext>
              </a:extLst>
            </p:cNvPr>
            <p:cNvSpPr txBox="1"/>
            <p:nvPr/>
          </p:nvSpPr>
          <p:spPr>
            <a:xfrm>
              <a:off x="3257110" y="3688682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346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6174230-3694-8213-6610-22C0C49D7903}"/>
              </a:ext>
            </a:extLst>
          </p:cNvPr>
          <p:cNvSpPr txBox="1"/>
          <p:nvPr/>
        </p:nvSpPr>
        <p:spPr>
          <a:xfrm>
            <a:off x="1252086" y="1456628"/>
            <a:ext cx="2149550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LogisticRegression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5716DC-9B9A-5D81-F691-58AF7A52B8DF}"/>
              </a:ext>
            </a:extLst>
          </p:cNvPr>
          <p:cNvGrpSpPr/>
          <p:nvPr/>
        </p:nvGrpSpPr>
        <p:grpSpPr>
          <a:xfrm>
            <a:off x="4276846" y="1852005"/>
            <a:ext cx="3453475" cy="3240000"/>
            <a:chOff x="4739209" y="1578123"/>
            <a:chExt cx="3453475" cy="3240000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D739529-D506-A89D-F894-E914F7B71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209" y="1578123"/>
              <a:ext cx="3453475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132CFD-03B6-D222-51FB-A15A0C008E3C}"/>
                </a:ext>
              </a:extLst>
            </p:cNvPr>
            <p:cNvSpPr txBox="1"/>
            <p:nvPr/>
          </p:nvSpPr>
          <p:spPr>
            <a:xfrm>
              <a:off x="5469632" y="2231138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2470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BE0284-6456-1C66-C6E9-8BD15DBAC7E5}"/>
                </a:ext>
              </a:extLst>
            </p:cNvPr>
            <p:cNvSpPr txBox="1"/>
            <p:nvPr/>
          </p:nvSpPr>
          <p:spPr>
            <a:xfrm>
              <a:off x="7169666" y="2229028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247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72701C-86A3-8417-FDD9-266D6B83BCF8}"/>
                </a:ext>
              </a:extLst>
            </p:cNvPr>
            <p:cNvSpPr txBox="1"/>
            <p:nvPr/>
          </p:nvSpPr>
          <p:spPr>
            <a:xfrm>
              <a:off x="5469632" y="3676314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248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B97BA2-BE04-9DF8-F061-FEF95E442A87}"/>
                </a:ext>
              </a:extLst>
            </p:cNvPr>
            <p:cNvSpPr txBox="1"/>
            <p:nvPr/>
          </p:nvSpPr>
          <p:spPr>
            <a:xfrm>
              <a:off x="7169666" y="3676314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435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C8B00D4-1B6C-5DD9-20A5-F3122DEEE869}"/>
              </a:ext>
            </a:extLst>
          </p:cNvPr>
          <p:cNvSpPr txBox="1"/>
          <p:nvPr/>
        </p:nvSpPr>
        <p:spPr>
          <a:xfrm>
            <a:off x="5241490" y="1456628"/>
            <a:ext cx="152418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DecisionTree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B0076C-89EC-1CE6-934E-4366F96E38F3}"/>
              </a:ext>
            </a:extLst>
          </p:cNvPr>
          <p:cNvGrpSpPr/>
          <p:nvPr/>
        </p:nvGrpSpPr>
        <p:grpSpPr>
          <a:xfrm>
            <a:off x="8060305" y="1852005"/>
            <a:ext cx="3453474" cy="3194634"/>
            <a:chOff x="6787581" y="1632399"/>
            <a:chExt cx="3453474" cy="319463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A9CE7C5-D205-7687-878C-F22DBD476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581" y="1632399"/>
              <a:ext cx="3453474" cy="3194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2D0889-107E-0F14-F77E-49A5F4680B01}"/>
                </a:ext>
              </a:extLst>
            </p:cNvPr>
            <p:cNvSpPr txBox="1"/>
            <p:nvPr/>
          </p:nvSpPr>
          <p:spPr>
            <a:xfrm>
              <a:off x="7620085" y="2231133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2704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BBB315-64EF-60DC-6151-0A1CCC53A8A0}"/>
                </a:ext>
              </a:extLst>
            </p:cNvPr>
            <p:cNvSpPr txBox="1"/>
            <p:nvPr/>
          </p:nvSpPr>
          <p:spPr>
            <a:xfrm>
              <a:off x="9306609" y="2247685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13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3BA1AE-0EA0-8FC2-0BAA-100D66FE5E71}"/>
                </a:ext>
              </a:extLst>
            </p:cNvPr>
            <p:cNvSpPr txBox="1"/>
            <p:nvPr/>
          </p:nvSpPr>
          <p:spPr>
            <a:xfrm>
              <a:off x="7620085" y="3704302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259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07266B-BEAF-7F13-56A4-B2E1B8179C7E}"/>
                </a:ext>
              </a:extLst>
            </p:cNvPr>
            <p:cNvSpPr txBox="1"/>
            <p:nvPr/>
          </p:nvSpPr>
          <p:spPr>
            <a:xfrm>
              <a:off x="9217482" y="3722964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424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29EAAB6-F8F8-86CE-E1FB-6575B853DEA6}"/>
              </a:ext>
            </a:extLst>
          </p:cNvPr>
          <p:cNvSpPr txBox="1"/>
          <p:nvPr/>
        </p:nvSpPr>
        <p:spPr>
          <a:xfrm>
            <a:off x="8915079" y="1456628"/>
            <a:ext cx="174392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RandomForest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22B84F-A322-90AC-9E06-DED2AB7D9FED}"/>
              </a:ext>
            </a:extLst>
          </p:cNvPr>
          <p:cNvSpPr txBox="1"/>
          <p:nvPr/>
        </p:nvSpPr>
        <p:spPr>
          <a:xfrm>
            <a:off x="1392222" y="48135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94EDB4-798E-5AFB-6A22-3BDA98C92C6D}"/>
              </a:ext>
            </a:extLst>
          </p:cNvPr>
          <p:cNvSpPr txBox="1"/>
          <p:nvPr/>
        </p:nvSpPr>
        <p:spPr>
          <a:xfrm>
            <a:off x="2929874" y="4813506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94747D-1C01-3996-0FF8-3E7261CF6199}"/>
              </a:ext>
            </a:extLst>
          </p:cNvPr>
          <p:cNvSpPr txBox="1"/>
          <p:nvPr/>
        </p:nvSpPr>
        <p:spPr>
          <a:xfrm>
            <a:off x="553527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744B21-9720-0BF8-284F-6DC4E3B0E6B6}"/>
              </a:ext>
            </a:extLst>
          </p:cNvPr>
          <p:cNvSpPr txBox="1"/>
          <p:nvPr/>
        </p:nvSpPr>
        <p:spPr>
          <a:xfrm>
            <a:off x="561754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B44F1D-0636-5DBB-C693-18193732FFB5}"/>
              </a:ext>
            </a:extLst>
          </p:cNvPr>
          <p:cNvSpPr txBox="1"/>
          <p:nvPr/>
        </p:nvSpPr>
        <p:spPr>
          <a:xfrm>
            <a:off x="5024408" y="4809174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56DE73-468A-3D9E-02B3-C0A3886957D3}"/>
              </a:ext>
            </a:extLst>
          </p:cNvPr>
          <p:cNvSpPr txBox="1"/>
          <p:nvPr/>
        </p:nvSpPr>
        <p:spPr>
          <a:xfrm>
            <a:off x="6655370" y="4809174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3DC2A6-2BB0-DA33-7A65-CBCC378DEA24}"/>
              </a:ext>
            </a:extLst>
          </p:cNvPr>
          <p:cNvSpPr txBox="1"/>
          <p:nvPr/>
        </p:nvSpPr>
        <p:spPr>
          <a:xfrm>
            <a:off x="4157720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967554-7947-F9E4-B03A-75F1E28EC7E5}"/>
              </a:ext>
            </a:extLst>
          </p:cNvPr>
          <p:cNvSpPr txBox="1"/>
          <p:nvPr/>
        </p:nvSpPr>
        <p:spPr>
          <a:xfrm>
            <a:off x="4165947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BCAE5E-4B7C-1412-92B7-CF97C7080801}"/>
              </a:ext>
            </a:extLst>
          </p:cNvPr>
          <p:cNvSpPr txBox="1"/>
          <p:nvPr/>
        </p:nvSpPr>
        <p:spPr>
          <a:xfrm>
            <a:off x="8907166" y="477128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F07ABD-1AA2-6D43-73BB-D41E009248CD}"/>
              </a:ext>
            </a:extLst>
          </p:cNvPr>
          <p:cNvSpPr txBox="1"/>
          <p:nvPr/>
        </p:nvSpPr>
        <p:spPr>
          <a:xfrm>
            <a:off x="10444818" y="4771286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B012B9-4BAD-9368-FACE-0103839C97D8}"/>
              </a:ext>
            </a:extLst>
          </p:cNvPr>
          <p:cNvSpPr txBox="1"/>
          <p:nvPr/>
        </p:nvSpPr>
        <p:spPr>
          <a:xfrm>
            <a:off x="7984492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E26EAF-13AD-272B-34BD-B4009AFE1D8E}"/>
              </a:ext>
            </a:extLst>
          </p:cNvPr>
          <p:cNvSpPr txBox="1"/>
          <p:nvPr/>
        </p:nvSpPr>
        <p:spPr>
          <a:xfrm>
            <a:off x="7992719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B4E9F3-1C88-C740-33A9-220C336E4333}"/>
              </a:ext>
            </a:extLst>
          </p:cNvPr>
          <p:cNvSpPr txBox="1"/>
          <p:nvPr/>
        </p:nvSpPr>
        <p:spPr>
          <a:xfrm>
            <a:off x="386789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CF9ACE-3E1A-7A0C-4135-F23C0418DCC3}"/>
              </a:ext>
            </a:extLst>
          </p:cNvPr>
          <p:cNvSpPr txBox="1"/>
          <p:nvPr/>
        </p:nvSpPr>
        <p:spPr>
          <a:xfrm>
            <a:off x="7797481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55B01D-15AA-A333-64E9-F2609A9A6716}"/>
              </a:ext>
            </a:extLst>
          </p:cNvPr>
          <p:cNvSpPr txBox="1"/>
          <p:nvPr/>
        </p:nvSpPr>
        <p:spPr>
          <a:xfrm>
            <a:off x="3994160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4D8B7B-46B9-AF9C-C49F-FA01E27CC6A7}"/>
              </a:ext>
            </a:extLst>
          </p:cNvPr>
          <p:cNvSpPr txBox="1"/>
          <p:nvPr/>
        </p:nvSpPr>
        <p:spPr>
          <a:xfrm>
            <a:off x="2170558" y="4935071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AD9BD09-10AF-E530-56AC-87058E4426D1}"/>
              </a:ext>
            </a:extLst>
          </p:cNvPr>
          <p:cNvSpPr txBox="1"/>
          <p:nvPr/>
        </p:nvSpPr>
        <p:spPr>
          <a:xfrm>
            <a:off x="966163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4CC3E13-1ECE-3CD3-AF50-917FD8A9F2A1}"/>
              </a:ext>
            </a:extLst>
          </p:cNvPr>
          <p:cNvSpPr txBox="1"/>
          <p:nvPr/>
        </p:nvSpPr>
        <p:spPr>
          <a:xfrm>
            <a:off x="587850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36862D-361A-12B7-C230-5FB94423799C}"/>
              </a:ext>
            </a:extLst>
          </p:cNvPr>
          <p:cNvSpPr txBox="1"/>
          <p:nvPr/>
        </p:nvSpPr>
        <p:spPr>
          <a:xfrm>
            <a:off x="1451436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87%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61%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35162B8-3051-421E-8A83-6F1DBDCCDFE7}"/>
              </a:ext>
            </a:extLst>
          </p:cNvPr>
          <p:cNvSpPr txBox="1"/>
          <p:nvPr/>
        </p:nvSpPr>
        <p:spPr>
          <a:xfrm>
            <a:off x="5128158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85%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63%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1A7E70-AC47-A54D-A749-D2333774C153}"/>
              </a:ext>
            </a:extLst>
          </p:cNvPr>
          <p:cNvSpPr txBox="1"/>
          <p:nvPr/>
        </p:nvSpPr>
        <p:spPr>
          <a:xfrm>
            <a:off x="8911617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92%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75%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15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6FFB-48BA-8E86-7A9A-3E911C4EDAB1}"/>
              </a:ext>
            </a:extLst>
          </p:cNvPr>
          <p:cNvGrpSpPr/>
          <p:nvPr/>
        </p:nvGrpSpPr>
        <p:grpSpPr>
          <a:xfrm>
            <a:off x="727148" y="750873"/>
            <a:ext cx="4924975" cy="590349"/>
            <a:chOff x="727148" y="750873"/>
            <a:chExt cx="4924975" cy="5903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FE8B4-9B1B-9D9D-DDEB-813B917161E2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D469D4-9FB7-FC83-32FB-5D86ED125477}"/>
                </a:ext>
              </a:extLst>
            </p:cNvPr>
            <p:cNvSpPr txBox="1"/>
            <p:nvPr/>
          </p:nvSpPr>
          <p:spPr>
            <a:xfrm>
              <a:off x="1430917" y="823994"/>
              <a:ext cx="422120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2800" dirty="0">
                  <a:latin typeface="Noto Sans KR Regular" panose="020B0600000101010101" charset="-127"/>
                  <a:ea typeface="Noto Sans KR Regular" panose="020B0600000101010101" charset="-127"/>
                </a:rPr>
                <a:t>Optimal Model Selection</a:t>
              </a:r>
              <a:endParaRPr lang="ko-KR" altLang="en-US" sz="2800" dirty="0"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513CD34-9F14-4C0A-7D9D-B188D9CFD23E}"/>
              </a:ext>
            </a:extLst>
          </p:cNvPr>
          <p:cNvGrpSpPr/>
          <p:nvPr/>
        </p:nvGrpSpPr>
        <p:grpSpPr>
          <a:xfrm>
            <a:off x="706860" y="1846325"/>
            <a:ext cx="3223492" cy="3221155"/>
            <a:chOff x="10754531" y="1615300"/>
            <a:chExt cx="3453476" cy="3221155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9A98157B-5935-97DC-C42F-70E77C3FD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531" y="1615300"/>
              <a:ext cx="3453476" cy="322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264177-BBD2-CA80-1FC7-4DEB9EBF85DF}"/>
                </a:ext>
              </a:extLst>
            </p:cNvPr>
            <p:cNvSpPr txBox="1"/>
            <p:nvPr/>
          </p:nvSpPr>
          <p:spPr>
            <a:xfrm>
              <a:off x="11558258" y="2223341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2675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B5587F-DD08-AA7F-9D28-F91088E9E548}"/>
                </a:ext>
              </a:extLst>
            </p:cNvPr>
            <p:cNvSpPr txBox="1"/>
            <p:nvPr/>
          </p:nvSpPr>
          <p:spPr>
            <a:xfrm>
              <a:off x="13207457" y="2221231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42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ADBEE8-AF30-95F1-F096-8E2F355793AE}"/>
                </a:ext>
              </a:extLst>
            </p:cNvPr>
            <p:cNvSpPr txBox="1"/>
            <p:nvPr/>
          </p:nvSpPr>
          <p:spPr>
            <a:xfrm>
              <a:off x="11558258" y="3696510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350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FA9708-BDFC-5A0A-C7B2-522D1E77872D}"/>
                </a:ext>
              </a:extLst>
            </p:cNvPr>
            <p:cNvSpPr txBox="1"/>
            <p:nvPr/>
          </p:nvSpPr>
          <p:spPr>
            <a:xfrm>
              <a:off x="13118331" y="3696510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333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679C9B2-B627-7D72-910F-E86B2A1F67FB}"/>
              </a:ext>
            </a:extLst>
          </p:cNvPr>
          <p:cNvGrpSpPr/>
          <p:nvPr/>
        </p:nvGrpSpPr>
        <p:grpSpPr>
          <a:xfrm>
            <a:off x="4254759" y="1846325"/>
            <a:ext cx="3465640" cy="3221155"/>
            <a:chOff x="-926332" y="5160523"/>
            <a:chExt cx="3453474" cy="3239999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A57B825C-A56F-206A-D9B7-D2FB64AFE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26332" y="5160523"/>
              <a:ext cx="3453474" cy="323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20F6DD-BFDC-E4FA-ED4A-132DDACC2E03}"/>
                </a:ext>
              </a:extLst>
            </p:cNvPr>
            <p:cNvSpPr txBox="1"/>
            <p:nvPr/>
          </p:nvSpPr>
          <p:spPr>
            <a:xfrm>
              <a:off x="-175470" y="5828715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2688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E3E7A4-2AB8-010C-8A66-8D3F9E56676C}"/>
                </a:ext>
              </a:extLst>
            </p:cNvPr>
            <p:cNvSpPr txBox="1"/>
            <p:nvPr/>
          </p:nvSpPr>
          <p:spPr>
            <a:xfrm>
              <a:off x="1566330" y="5826605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29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5BC9F4-15FE-C969-F988-AE609DF7FD80}"/>
                </a:ext>
              </a:extLst>
            </p:cNvPr>
            <p:cNvSpPr txBox="1"/>
            <p:nvPr/>
          </p:nvSpPr>
          <p:spPr>
            <a:xfrm>
              <a:off x="-175470" y="7273891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111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3CD4B6-E104-68E6-5729-2FD189AC2F1A}"/>
                </a:ext>
              </a:extLst>
            </p:cNvPr>
            <p:cNvSpPr txBox="1"/>
            <p:nvPr/>
          </p:nvSpPr>
          <p:spPr>
            <a:xfrm>
              <a:off x="1477203" y="7273891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572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18582BD-EF99-DC4E-5B98-739CFA18D1FA}"/>
              </a:ext>
            </a:extLst>
          </p:cNvPr>
          <p:cNvGrpSpPr/>
          <p:nvPr/>
        </p:nvGrpSpPr>
        <p:grpSpPr>
          <a:xfrm>
            <a:off x="8056427" y="1846324"/>
            <a:ext cx="3456565" cy="3221155"/>
            <a:chOff x="2877632" y="5222603"/>
            <a:chExt cx="3453474" cy="322115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EC50834A-860B-79CC-5BDC-BC0BA3E7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632" y="5222603"/>
              <a:ext cx="3453474" cy="322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CE99B1-DD6F-C0EB-41D4-69C0016727AC}"/>
                </a:ext>
              </a:extLst>
            </p:cNvPr>
            <p:cNvSpPr txBox="1"/>
            <p:nvPr/>
          </p:nvSpPr>
          <p:spPr>
            <a:xfrm>
              <a:off x="3681779" y="5828715"/>
              <a:ext cx="465563" cy="2517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rPr>
                <a:t>2690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AEAEA"/>
                </a:solidFill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100438-2C00-2345-4834-3A459C69C4A1}"/>
                </a:ext>
              </a:extLst>
            </p:cNvPr>
            <p:cNvSpPr txBox="1"/>
            <p:nvPr/>
          </p:nvSpPr>
          <p:spPr>
            <a:xfrm>
              <a:off x="5386289" y="5826605"/>
              <a:ext cx="287309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27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C83276-8E77-8627-D347-108C57BF05BC}"/>
                </a:ext>
              </a:extLst>
            </p:cNvPr>
            <p:cNvSpPr txBox="1"/>
            <p:nvPr/>
          </p:nvSpPr>
          <p:spPr>
            <a:xfrm>
              <a:off x="3700425" y="7320546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129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B39B01-8DF7-0681-9830-973DD88749D3}"/>
                </a:ext>
              </a:extLst>
            </p:cNvPr>
            <p:cNvSpPr txBox="1"/>
            <p:nvPr/>
          </p:nvSpPr>
          <p:spPr>
            <a:xfrm>
              <a:off x="5315807" y="7320546"/>
              <a:ext cx="376436" cy="2517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554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C595D36-E2EB-1CD6-D8B9-812B16C99EC6}"/>
              </a:ext>
            </a:extLst>
          </p:cNvPr>
          <p:cNvSpPr txBox="1"/>
          <p:nvPr/>
        </p:nvSpPr>
        <p:spPr>
          <a:xfrm>
            <a:off x="2048443" y="1456628"/>
            <a:ext cx="54032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SVC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D11431-8098-6287-8006-C832E9D8D00B}"/>
              </a:ext>
            </a:extLst>
          </p:cNvPr>
          <p:cNvSpPr txBox="1"/>
          <p:nvPr/>
        </p:nvSpPr>
        <p:spPr>
          <a:xfrm>
            <a:off x="9191733" y="1456628"/>
            <a:ext cx="1185953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LightGBM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63B389-03DA-4E19-22CE-FD4D7BBB295A}"/>
              </a:ext>
            </a:extLst>
          </p:cNvPr>
          <p:cNvSpPr txBox="1"/>
          <p:nvPr/>
        </p:nvSpPr>
        <p:spPr>
          <a:xfrm>
            <a:off x="5464462" y="1456628"/>
            <a:ext cx="1046234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XGBoost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38D3B8-B79D-031F-1872-256A11BA040C}"/>
              </a:ext>
            </a:extLst>
          </p:cNvPr>
          <p:cNvSpPr txBox="1"/>
          <p:nvPr/>
        </p:nvSpPr>
        <p:spPr>
          <a:xfrm>
            <a:off x="1392222" y="478994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DA078E-E3FB-D11D-9A49-218240FDE3C0}"/>
              </a:ext>
            </a:extLst>
          </p:cNvPr>
          <p:cNvSpPr txBox="1"/>
          <p:nvPr/>
        </p:nvSpPr>
        <p:spPr>
          <a:xfrm>
            <a:off x="2929874" y="4789948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F89FE9-8580-80B9-920C-E143E777BB9F}"/>
              </a:ext>
            </a:extLst>
          </p:cNvPr>
          <p:cNvSpPr txBox="1"/>
          <p:nvPr/>
        </p:nvSpPr>
        <p:spPr>
          <a:xfrm>
            <a:off x="553527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7D9DC9-3590-E4FC-1614-10A122AF5A18}"/>
              </a:ext>
            </a:extLst>
          </p:cNvPr>
          <p:cNvSpPr txBox="1"/>
          <p:nvPr/>
        </p:nvSpPr>
        <p:spPr>
          <a:xfrm>
            <a:off x="561754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49A800-C457-9B05-871E-F702C50CFF77}"/>
              </a:ext>
            </a:extLst>
          </p:cNvPr>
          <p:cNvSpPr txBox="1"/>
          <p:nvPr/>
        </p:nvSpPr>
        <p:spPr>
          <a:xfrm>
            <a:off x="5024408" y="478994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4FBF32-6745-4A6B-CCDD-ACEF09211BE7}"/>
              </a:ext>
            </a:extLst>
          </p:cNvPr>
          <p:cNvSpPr txBox="1"/>
          <p:nvPr/>
        </p:nvSpPr>
        <p:spPr>
          <a:xfrm>
            <a:off x="6655370" y="4789948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DC57F7-6A07-BA3E-536B-6D040E502609}"/>
              </a:ext>
            </a:extLst>
          </p:cNvPr>
          <p:cNvSpPr txBox="1"/>
          <p:nvPr/>
        </p:nvSpPr>
        <p:spPr>
          <a:xfrm>
            <a:off x="4157720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AAB406-70D7-8CD3-740A-036D3BFE1A74}"/>
              </a:ext>
            </a:extLst>
          </p:cNvPr>
          <p:cNvSpPr txBox="1"/>
          <p:nvPr/>
        </p:nvSpPr>
        <p:spPr>
          <a:xfrm>
            <a:off x="4165947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D2AF8B-F329-30FF-D365-C9006E47778B}"/>
              </a:ext>
            </a:extLst>
          </p:cNvPr>
          <p:cNvSpPr txBox="1"/>
          <p:nvPr/>
        </p:nvSpPr>
        <p:spPr>
          <a:xfrm>
            <a:off x="8907166" y="478994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C992DB-4175-1A67-67A0-DA49BFA592F4}"/>
              </a:ext>
            </a:extLst>
          </p:cNvPr>
          <p:cNvSpPr txBox="1"/>
          <p:nvPr/>
        </p:nvSpPr>
        <p:spPr>
          <a:xfrm>
            <a:off x="10444818" y="4789948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2101E9-9341-28F4-81E2-71C7A04880F0}"/>
              </a:ext>
            </a:extLst>
          </p:cNvPr>
          <p:cNvSpPr txBox="1"/>
          <p:nvPr/>
        </p:nvSpPr>
        <p:spPr>
          <a:xfrm>
            <a:off x="7984492" y="2444403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j-ea"/>
                <a:ea typeface="+mj-ea"/>
              </a:rPr>
              <a:t>합격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2CC84B-EAA3-B8A7-D7B6-EF76922794E6}"/>
              </a:ext>
            </a:extLst>
          </p:cNvPr>
          <p:cNvSpPr txBox="1"/>
          <p:nvPr/>
        </p:nvSpPr>
        <p:spPr>
          <a:xfrm>
            <a:off x="7992719" y="3900242"/>
            <a:ext cx="428373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75FFC3-3D5E-71E4-EE8F-56F161C27AB2}"/>
              </a:ext>
            </a:extLst>
          </p:cNvPr>
          <p:cNvSpPr txBox="1"/>
          <p:nvPr/>
        </p:nvSpPr>
        <p:spPr>
          <a:xfrm>
            <a:off x="386789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3FF5D9-1EF8-3270-B087-41CC8391BE8C}"/>
              </a:ext>
            </a:extLst>
          </p:cNvPr>
          <p:cNvSpPr txBox="1"/>
          <p:nvPr/>
        </p:nvSpPr>
        <p:spPr>
          <a:xfrm>
            <a:off x="7797481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3E4469-2025-4D74-7BC9-04D4CF2F2C6C}"/>
              </a:ext>
            </a:extLst>
          </p:cNvPr>
          <p:cNvSpPr txBox="1"/>
          <p:nvPr/>
        </p:nvSpPr>
        <p:spPr>
          <a:xfrm>
            <a:off x="3994160" y="3217706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실제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8981D1-B09C-215A-1CE7-B90CF0E3AA77}"/>
              </a:ext>
            </a:extLst>
          </p:cNvPr>
          <p:cNvSpPr txBox="1"/>
          <p:nvPr/>
        </p:nvSpPr>
        <p:spPr>
          <a:xfrm>
            <a:off x="2170558" y="4935071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E319AE-4ACD-6DBA-9B56-2C2A9FE4FB18}"/>
              </a:ext>
            </a:extLst>
          </p:cNvPr>
          <p:cNvSpPr txBox="1"/>
          <p:nvPr/>
        </p:nvSpPr>
        <p:spPr>
          <a:xfrm>
            <a:off x="966163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C0D9FE5-FACF-C385-92E9-9B9C324AB53F}"/>
              </a:ext>
            </a:extLst>
          </p:cNvPr>
          <p:cNvSpPr txBox="1"/>
          <p:nvPr/>
        </p:nvSpPr>
        <p:spPr>
          <a:xfrm>
            <a:off x="5878501" y="4907078"/>
            <a:ext cx="418755" cy="251795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예측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CD6A463-B2A7-28CB-E703-2F4D98BA7CE5}"/>
              </a:ext>
            </a:extLst>
          </p:cNvPr>
          <p:cNvSpPr txBox="1"/>
          <p:nvPr/>
        </p:nvSpPr>
        <p:spPr>
          <a:xfrm>
            <a:off x="1443181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88%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62%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95F32EB-B774-33F4-C364-4F20E3C40369}"/>
              </a:ext>
            </a:extLst>
          </p:cNvPr>
          <p:cNvSpPr txBox="1"/>
          <p:nvPr/>
        </p:nvSpPr>
        <p:spPr>
          <a:xfrm>
            <a:off x="4349929" y="5209224"/>
            <a:ext cx="3275306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95%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F1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89%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으로 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>
              <a:spcAft>
                <a:spcPts val="200"/>
              </a:spcAft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가장 적합한 모델이라 판단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0C5E800-7AE1-9817-02B9-661EFDE4E8E6}"/>
              </a:ext>
            </a:extLst>
          </p:cNvPr>
          <p:cNvSpPr txBox="1"/>
          <p:nvPr/>
        </p:nvSpPr>
        <p:spPr>
          <a:xfrm>
            <a:off x="8909284" y="5238734"/>
            <a:ext cx="1750851" cy="677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예측률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: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95%</a:t>
            </a:r>
          </a:p>
          <a:p>
            <a:pPr algn="ctr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F1 :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약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87%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BADECE9-D7F7-337A-4637-63D6B7E08E84}"/>
              </a:ext>
            </a:extLst>
          </p:cNvPr>
          <p:cNvSpPr/>
          <p:nvPr/>
        </p:nvSpPr>
        <p:spPr>
          <a:xfrm>
            <a:off x="3918216" y="1291233"/>
            <a:ext cx="3843761" cy="4771824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520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C1190-DA8E-FF2C-0C32-27B93ED1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F234CED9-5A31-AF28-56F9-0B16D80BEC9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E25E1574-CBC5-E0F8-32B6-9270FE3EE1B7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4888DB-D0DA-B961-C2E9-462ECF36DAE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F5CBA7-26B0-B62E-62F1-2A32C83A048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8513F1-9AA7-17FF-8C16-649435D7918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3A9E7-F327-FDC6-7727-7750D078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6" y="1532756"/>
            <a:ext cx="3240000" cy="874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47CB47-98C4-40D5-80CA-FFEFF379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66" y="2244286"/>
            <a:ext cx="3240000" cy="117997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0B1E5E-E909-7DAE-13C5-2B9EAD33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256B17-CDCD-BF49-03FA-F7E73E3AB4C6}"/>
              </a:ext>
            </a:extLst>
          </p:cNvPr>
          <p:cNvGrpSpPr/>
          <p:nvPr/>
        </p:nvGrpSpPr>
        <p:grpSpPr>
          <a:xfrm>
            <a:off x="727148" y="750873"/>
            <a:ext cx="6904493" cy="590349"/>
            <a:chOff x="727148" y="750873"/>
            <a:chExt cx="6904493" cy="5903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B7B9A6D-A267-C2EE-F3F6-6C3605A4B5E5}"/>
                </a:ext>
              </a:extLst>
            </p:cNvPr>
            <p:cNvSpPr txBox="1"/>
            <p:nvPr/>
          </p:nvSpPr>
          <p:spPr>
            <a:xfrm>
              <a:off x="1387189" y="812427"/>
              <a:ext cx="6244452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 Selection - Logistic Regression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42039-9083-72B5-4C32-5265E885D4F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5918FE-B9C2-DAA1-F648-F8C974D14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076" y="1532686"/>
            <a:ext cx="3240000" cy="721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8C2CF4-3461-91EA-3516-0C932765F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76" y="2254036"/>
            <a:ext cx="3240000" cy="1170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A509FD-F25E-DDCF-441C-C58D9BA23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886" y="1532686"/>
            <a:ext cx="3240000" cy="657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A78467-14B1-6E77-98A5-81B21FE13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886" y="2190238"/>
            <a:ext cx="3240000" cy="12340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7B7417-5FCC-1642-6F8E-8AA8B2834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266" y="3802961"/>
            <a:ext cx="3240000" cy="6656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56966E-8BE1-7E06-ABA0-BFD119493C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266" y="4472405"/>
            <a:ext cx="3240000" cy="12184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A8EBAE-06A6-5E4D-BEF6-CA44DA770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2076" y="3780603"/>
            <a:ext cx="3240000" cy="6834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EE424F-4477-F3B5-55AA-D18D691867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2076" y="4464069"/>
            <a:ext cx="3240000" cy="12081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8445BD-8DF7-1A37-79B0-4A5F4A2508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7886" y="3800833"/>
            <a:ext cx="3240000" cy="6620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CD4D54-3D8E-459A-E12A-DB2F197CF0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7886" y="4462888"/>
            <a:ext cx="3240000" cy="12279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45D3C8-C076-63AF-999C-AB5F28D33C3E}"/>
              </a:ext>
            </a:extLst>
          </p:cNvPr>
          <p:cNvSpPr txBox="1"/>
          <p:nvPr/>
        </p:nvSpPr>
        <p:spPr>
          <a:xfrm>
            <a:off x="1381491" y="1353440"/>
            <a:ext cx="2149550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LogisticRegression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75FBA-6877-8CF3-DA7E-1DC27FC600B9}"/>
              </a:ext>
            </a:extLst>
          </p:cNvPr>
          <p:cNvSpPr txBox="1"/>
          <p:nvPr/>
        </p:nvSpPr>
        <p:spPr>
          <a:xfrm>
            <a:off x="5329983" y="1353440"/>
            <a:ext cx="152418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DecisionTree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918840-A356-F68F-79B4-B35E8029D950}"/>
              </a:ext>
            </a:extLst>
          </p:cNvPr>
          <p:cNvSpPr txBox="1"/>
          <p:nvPr/>
        </p:nvSpPr>
        <p:spPr>
          <a:xfrm>
            <a:off x="8855923" y="1353440"/>
            <a:ext cx="1743926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RandomForest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2AD156-022B-FBB2-A6B3-86A20FA29DD7}"/>
              </a:ext>
            </a:extLst>
          </p:cNvPr>
          <p:cNvSpPr txBox="1"/>
          <p:nvPr/>
        </p:nvSpPr>
        <p:spPr>
          <a:xfrm>
            <a:off x="2186103" y="3566985"/>
            <a:ext cx="540327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SVC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1B6DC-3C54-7097-9AB1-036F2C7EA49C}"/>
              </a:ext>
            </a:extLst>
          </p:cNvPr>
          <p:cNvSpPr txBox="1"/>
          <p:nvPr/>
        </p:nvSpPr>
        <p:spPr>
          <a:xfrm>
            <a:off x="9134910" y="3566985"/>
            <a:ext cx="1185953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LightGBM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426466-E79E-38A3-9ECC-04186D40298D}"/>
              </a:ext>
            </a:extLst>
          </p:cNvPr>
          <p:cNvSpPr txBox="1"/>
          <p:nvPr/>
        </p:nvSpPr>
        <p:spPr>
          <a:xfrm>
            <a:off x="5568959" y="3566985"/>
            <a:ext cx="1046234" cy="344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rPr>
              <a:t>XGBoost</a:t>
            </a:r>
            <a:endParaRPr lang="ko-KR" altLang="en-US" sz="2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243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841D76-98F1-F7BB-33EC-8A75546C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EE7E45E-8F43-0C03-2500-3460898A50DA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E82CA295-0B3E-C8B8-42EB-BD8E2E2C56A6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FDA9E7-7020-1E79-8D94-5CFE25E74FF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B501D61-3A9F-4745-8FC6-C82A3E34B8B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792E3BA-EF8E-21C3-43FD-70ECE6842B13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46FC6D1A-5CDB-EB7C-AD75-4221F113531D}"/>
              </a:ext>
            </a:extLst>
          </p:cNvPr>
          <p:cNvSpPr txBox="1">
            <a:spLocks/>
          </p:cNvSpPr>
          <p:nvPr/>
        </p:nvSpPr>
        <p:spPr>
          <a:xfrm>
            <a:off x="720078" y="2125344"/>
            <a:ext cx="5375921" cy="2607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그라디언트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부스팅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(Gradient Boosting)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알고리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즘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의 한 형태입니다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.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다수의 약한 </a:t>
            </a:r>
            <a:r>
              <a:rPr lang="ko-KR" altLang="en-US" sz="1700" b="0" i="0" dirty="0" err="1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학습기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(Weak Learner)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를 결합하여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(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주로 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Decision Tree)</a:t>
            </a:r>
            <a:r>
              <a:rPr lang="ko-KR" altLang="en-US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를 결합하여 강력한 예측 모델을 만드는 앙상블 방법입니다</a:t>
            </a:r>
            <a:r>
              <a:rPr lang="en-US" altLang="ko-KR" sz="1700" b="0" i="0" dirty="0">
                <a:solidFill>
                  <a:schemeClr val="tx1">
                    <a:lumMod val="50000"/>
                  </a:schemeClr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트리는 이전 트리의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잔차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(residual error)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를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줄이는 방향으로 학습됩니다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  <a:endParaRPr lang="en-US" altLang="ko-KR" sz="1700" b="0" i="0" dirty="0">
              <a:solidFill>
                <a:schemeClr val="tx1">
                  <a:lumMod val="50000"/>
                </a:schemeClr>
              </a:solidFill>
              <a:effectLst/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b="0" i="0" dirty="0">
              <a:solidFill>
                <a:schemeClr val="tx1">
                  <a:lumMod val="50000"/>
                </a:schemeClr>
              </a:solidFill>
              <a:effectLst/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D6C074D4-729A-BE44-CDD3-96AD72EFBA10}"/>
              </a:ext>
            </a:extLst>
          </p:cNvPr>
          <p:cNvSpPr txBox="1">
            <a:spLocks/>
          </p:cNvSpPr>
          <p:nvPr/>
        </p:nvSpPr>
        <p:spPr>
          <a:xfrm>
            <a:off x="6095999" y="2125344"/>
            <a:ext cx="5291620" cy="2868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CPU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병렬처리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GPU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지원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feature importance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평가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누락된 데이터 처리</a:t>
            </a:r>
            <a:r>
              <a:rPr lang="en-US" altLang="ko-KR" sz="1700" b="0" i="0" dirty="0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1700" b="0" i="0" dirty="0">
                <a:solidFill>
                  <a:srgbClr val="24292F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트리 가지치기 등의 기능을 제공함으로써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대용량 데이터셋에서도 빠르게 학습할 수 있다는 장점이 있지만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크기가 작은 데이터에 대해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과적합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가능성이 있고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모든 앙상블 계열 알고리즘이 갖고 있는 단점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해석이 어렵다는 점이 있습니다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  <a:endParaRPr lang="en-US" altLang="ko-KR" sz="1700" dirty="0">
              <a:solidFill>
                <a:srgbClr val="24292F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5D01FF-5B04-7CAB-2838-7B049D97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181EE2-8E82-5A9B-FD20-C56243A0B877}"/>
              </a:ext>
            </a:extLst>
          </p:cNvPr>
          <p:cNvGrpSpPr/>
          <p:nvPr/>
        </p:nvGrpSpPr>
        <p:grpSpPr>
          <a:xfrm>
            <a:off x="727148" y="750873"/>
            <a:ext cx="8871507" cy="590349"/>
            <a:chOff x="727148" y="750873"/>
            <a:chExt cx="8871507" cy="5903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D73CBC-23DF-F933-B760-0F8E42C9EBB2}"/>
                </a:ext>
              </a:extLst>
            </p:cNvPr>
            <p:cNvSpPr txBox="1"/>
            <p:nvPr/>
          </p:nvSpPr>
          <p:spPr>
            <a:xfrm>
              <a:off x="1387189" y="812427"/>
              <a:ext cx="8211466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 Selection – </a:t>
              </a:r>
              <a:r>
                <a:rPr lang="en-US" altLang="ko-KR" sz="28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XGBoost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(</a:t>
              </a:r>
              <a:r>
                <a:rPr lang="en-US" altLang="ko-KR" sz="28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eXtra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Gradient Boost)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5C87A9-1000-CBDB-67E0-9E90BA3E49B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619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A7958-A216-A6E0-F69A-9C93F6EB1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B2682053-9B96-0C1A-62D5-AA2DF64BB998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CFDFFF22-7714-CB07-F0B6-806DEBA7C2A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0CE122-B144-0B89-AE26-18A9AFB2860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1F3ECA-18E7-BB1D-A513-AC0075A35C6E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488A5C2-C60B-2755-1514-73DC8AE95A6A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8460D3-B270-6E5A-9F22-427A2D3892B1}"/>
              </a:ext>
            </a:extLst>
          </p:cNvPr>
          <p:cNvSpPr txBox="1"/>
          <p:nvPr/>
        </p:nvSpPr>
        <p:spPr>
          <a:xfrm>
            <a:off x="781707" y="747439"/>
            <a:ext cx="313077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800" dirty="0">
                <a:ea typeface="Noto Sans KR Regular" panose="020B0600000101010101" charset="-127"/>
              </a:rPr>
              <a:t>Gradient Boosting</a:t>
            </a:r>
            <a:endParaRPr lang="ko-KR" altLang="en-US" sz="28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ea typeface="Noto Sans KR Regular" panose="020B0600000101010101" charset="-127"/>
            </a:endParaRP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02EED069-5820-6833-7EBB-91E06AC11E61}"/>
              </a:ext>
            </a:extLst>
          </p:cNvPr>
          <p:cNvSpPr txBox="1">
            <a:spLocks/>
          </p:cNvSpPr>
          <p:nvPr/>
        </p:nvSpPr>
        <p:spPr>
          <a:xfrm>
            <a:off x="6118670" y="2146877"/>
            <a:ext cx="5291620" cy="3075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Gradient Boosting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은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경사하강법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(Gradient Descent)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을 활용하여 이전 학습기의 오차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(residual)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를 최소화하는 방향으로 새로운 학습기를 추가해 나가는 </a:t>
            </a:r>
            <a:r>
              <a:rPr lang="ko-KR" altLang="en-US" sz="1600" dirty="0">
                <a:solidFill>
                  <a:srgbClr val="333333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알고리즘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입니다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그래디언트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부스팅은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 기존의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estimator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를 수정해 나가는 방식을 채택하지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매 단계마다 새로운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estimator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를 생성한다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.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그리고 이 과정에서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경사하강법을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 사용하여 모델의 오차를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줄여나갑니다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Noto Sans KR Regular" panose="020B0600000101010101" charset="-127"/>
                <a:ea typeface="Noto Sans KR Regular" panose="020B0600000101010101" charset="-127"/>
              </a:rPr>
              <a:t>. </a:t>
            </a:r>
            <a:endParaRPr lang="en-US" altLang="ko-KR" sz="1600" dirty="0"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CDD4FD-772F-0AF3-8931-3F156E7F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95" y="1996756"/>
            <a:ext cx="5218982" cy="337623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408FA02-F1C1-4249-24EA-2D1F5A49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7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10E27-93A8-4B74-923F-060B8A27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1B93683-6839-0C9C-EEE8-59C20E80EB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F6BD53D2-9ACB-CB84-970E-9B5338D31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1D24F3-D33C-9515-2D30-DBDEC2762540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2914295-0AE7-1358-0B11-BAF01F7DD7D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A29814E-14B0-CFFC-59B7-E0CD8D10B2A0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139183E0-66FC-D408-074F-22EEB0F6607D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5E9E6898-D879-7BE3-37DF-9027D5F7BD18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214F35-A540-4776-6204-CD1E3C9E3587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7A7545E-07C9-D3DE-41C0-69B61B47F4F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C5F3F24-BF82-16F4-5B44-96661E5F8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4497014-9F81-66F4-BA8C-A71ECFAFB4A8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82FCD65-75E5-D657-C688-F6E743E7C17E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85E3058-5738-8F0C-D4EC-DBFC16C3A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86FA6A69-FEE6-9F58-F5DE-A0B933A9BB05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96C990A-1721-A51B-842B-BCF6A024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30E40E-E5A3-754C-4A1D-AF03E076520B}"/>
              </a:ext>
            </a:extLst>
          </p:cNvPr>
          <p:cNvGrpSpPr/>
          <p:nvPr/>
        </p:nvGrpSpPr>
        <p:grpSpPr>
          <a:xfrm>
            <a:off x="4936559" y="3142393"/>
            <a:ext cx="2318879" cy="590349"/>
            <a:chOff x="727148" y="750873"/>
            <a:chExt cx="231887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D39138-FD4E-A512-8A47-12083AC78D5F}"/>
                </a:ext>
              </a:extLst>
            </p:cNvPr>
            <p:cNvSpPr txBox="1"/>
            <p:nvPr/>
          </p:nvSpPr>
          <p:spPr>
            <a:xfrm>
              <a:off x="1387189" y="812427"/>
              <a:ext cx="165883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4A2F51-76E0-0F0D-DDD8-4F34D20FBBA6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8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49189-A920-2D18-F178-C47E68F7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11F54AD-AEE5-F77D-A4EC-9E330E093691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2A2A4194-4E34-2E94-441C-BC54E418D6C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823EF6-726C-741F-BFDF-2253D088FAF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442ACF-EE54-3DF5-CB05-6B9F91AB0A9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59D7039-AC2F-0C1E-C36B-B0D737CB224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C03987-5750-DC3E-18BB-FAB1F469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98188C-25F6-938E-AD5A-390AECD1BF53}"/>
              </a:ext>
            </a:extLst>
          </p:cNvPr>
          <p:cNvGrpSpPr/>
          <p:nvPr/>
        </p:nvGrpSpPr>
        <p:grpSpPr>
          <a:xfrm>
            <a:off x="727148" y="750873"/>
            <a:ext cx="2318879" cy="590349"/>
            <a:chOff x="727148" y="750873"/>
            <a:chExt cx="2318879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8F2803-D370-FCD6-537B-2CBC989DDF29}"/>
                </a:ext>
              </a:extLst>
            </p:cNvPr>
            <p:cNvSpPr txBox="1"/>
            <p:nvPr/>
          </p:nvSpPr>
          <p:spPr>
            <a:xfrm>
              <a:off x="1387189" y="812427"/>
              <a:ext cx="165883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4BA1E-8D46-9968-4A90-4F3FC70DC78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aphicFrame>
        <p:nvGraphicFramePr>
          <p:cNvPr id="11" name="Google Shape;162;p4">
            <a:extLst>
              <a:ext uri="{FF2B5EF4-FFF2-40B4-BE49-F238E27FC236}">
                <a16:creationId xmlns:a16="http://schemas.microsoft.com/office/drawing/2014/main" id="{92D684BB-75C7-6B97-B56B-1CAF9A890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967498"/>
              </p:ext>
            </p:extLst>
          </p:nvPr>
        </p:nvGraphicFramePr>
        <p:xfrm>
          <a:off x="1899026" y="1682578"/>
          <a:ext cx="8393946" cy="383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7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6265">
                  <a:extLst>
                    <a:ext uri="{9D8B030D-6E8A-4147-A177-3AD203B41FA5}">
                      <a16:colId xmlns:a16="http://schemas.microsoft.com/office/drawing/2014/main" val="1659845573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Feature_selection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Note.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95%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89%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</a:t>
                      </a:r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86%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PCA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추출한 상위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86%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PCA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 추출한 상위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특성중요도로 추출한 상위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22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96.7%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91.5%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특성중요도로 추출한 상위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22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90.8%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특성중요도로 추출한 상위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90.7%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특성중요도로 추출한 상위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Google Shape;558;p34">
            <a:extLst>
              <a:ext uri="{FF2B5EF4-FFF2-40B4-BE49-F238E27FC236}">
                <a16:creationId xmlns:a16="http://schemas.microsoft.com/office/drawing/2014/main" id="{4209FB15-CD52-7489-FC42-ECACF1BB4E6A}"/>
              </a:ext>
            </a:extLst>
          </p:cNvPr>
          <p:cNvSpPr txBox="1">
            <a:spLocks/>
          </p:cNvSpPr>
          <p:nvPr/>
        </p:nvSpPr>
        <p:spPr>
          <a:xfrm>
            <a:off x="10799189" y="2936674"/>
            <a:ext cx="4085854" cy="1276511"/>
          </a:xfrm>
          <a:prstGeom prst="rect">
            <a:avLst/>
          </a:prstGeom>
          <a:solidFill>
            <a:srgbClr val="EEEEEE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333333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* </a:t>
            </a:r>
            <a:r>
              <a:rPr lang="ko-KR" altLang="en-US" sz="1600" dirty="0">
                <a:solidFill>
                  <a:srgbClr val="333333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이렇게 </a:t>
            </a:r>
            <a:r>
              <a:rPr lang="ko-KR" altLang="en-US" sz="1600" dirty="0" err="1">
                <a:solidFill>
                  <a:srgbClr val="333333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작성돼있으면</a:t>
            </a:r>
            <a:r>
              <a:rPr lang="en-US" altLang="ko-KR" sz="1600" dirty="0">
                <a:solidFill>
                  <a:srgbClr val="333333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Noto Sans KR Regular" panose="020B0600000101010101" charset="-127"/>
                <a:ea typeface="Noto Sans KR Regular" panose="020B0600000101010101" charset="-127"/>
              </a:rPr>
              <a:t>  </a:t>
            </a:r>
            <a:r>
              <a:rPr lang="ko-KR" altLang="en-US" sz="1600" dirty="0">
                <a:latin typeface="Noto Sans KR Regular" panose="020B0600000101010101" charset="-127"/>
                <a:ea typeface="Noto Sans KR Regular" panose="020B0600000101010101" charset="-127"/>
              </a:rPr>
              <a:t>강사님이 </a:t>
            </a:r>
            <a:r>
              <a:rPr lang="en-US" altLang="ko-KR" sz="1600" dirty="0">
                <a:latin typeface="Noto Sans KR Regular" panose="020B0600000101010101" charset="-127"/>
                <a:ea typeface="Noto Sans KR Regular" panose="020B0600000101010101" charset="-127"/>
              </a:rPr>
              <a:t>PCA</a:t>
            </a:r>
            <a:r>
              <a:rPr lang="ko-KR" altLang="en-US" sz="1600" dirty="0">
                <a:latin typeface="Noto Sans KR Regular" panose="020B0600000101010101" charset="-127"/>
                <a:ea typeface="Noto Sans KR Regular" panose="020B0600000101010101" charset="-127"/>
              </a:rPr>
              <a:t>로 </a:t>
            </a:r>
            <a:r>
              <a:rPr lang="en-US" altLang="ko-KR" sz="1600" dirty="0">
                <a:latin typeface="Noto Sans KR Regular" panose="020B0600000101010101" charset="-127"/>
                <a:ea typeface="Noto Sans KR Regular" panose="020B0600000101010101" charset="-127"/>
              </a:rPr>
              <a:t>22, 25</a:t>
            </a:r>
            <a:r>
              <a:rPr lang="ko-KR" altLang="en-US" sz="1600" dirty="0">
                <a:latin typeface="Noto Sans KR Regular" panose="020B0600000101010101" charset="-127"/>
                <a:ea typeface="Noto Sans KR Regular" panose="020B0600000101010101" charset="-127"/>
              </a:rPr>
              <a:t>개 동일하게 측정해봐야 </a:t>
            </a:r>
            <a:r>
              <a:rPr lang="ko-KR" altLang="en-US" sz="1600" dirty="0" err="1">
                <a:latin typeface="Noto Sans KR Regular" panose="020B0600000101010101" charset="-127"/>
                <a:ea typeface="Noto Sans KR Regular" panose="020B0600000101010101" charset="-127"/>
              </a:rPr>
              <a:t>하는거</a:t>
            </a:r>
            <a:r>
              <a:rPr lang="ko-KR" altLang="en-US" sz="1600" dirty="0">
                <a:latin typeface="Noto Sans KR Regular" panose="020B0600000101010101" charset="-127"/>
                <a:ea typeface="Noto Sans KR Regular" panose="020B0600000101010101" charset="-127"/>
              </a:rPr>
              <a:t> 아니냐 </a:t>
            </a:r>
            <a:r>
              <a:rPr lang="ko-KR" altLang="en-US" sz="1600" dirty="0" err="1">
                <a:latin typeface="Noto Sans KR Regular" panose="020B0600000101010101" charset="-127"/>
                <a:ea typeface="Noto Sans KR Regular" panose="020B0600000101010101" charset="-127"/>
              </a:rPr>
              <a:t>지적하실거</a:t>
            </a:r>
            <a:r>
              <a:rPr lang="ko-KR" altLang="en-US" sz="1600" dirty="0">
                <a:latin typeface="Noto Sans KR Regular" panose="020B0600000101010101" charset="-127"/>
                <a:ea typeface="Noto Sans KR Regular" panose="020B0600000101010101" charset="-127"/>
              </a:rPr>
              <a:t> 같아요</a:t>
            </a:r>
            <a:r>
              <a:rPr lang="en-US" altLang="ko-KR" sz="1600" dirty="0">
                <a:latin typeface="Noto Sans KR Regular" panose="020B0600000101010101" charset="-127"/>
                <a:ea typeface="Noto Sans KR Regular" panose="020B0600000101010101" charset="-127"/>
              </a:rPr>
              <a:t>…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EC0EF7-A968-AB79-04EF-8512CDC9EC91}"/>
              </a:ext>
            </a:extLst>
          </p:cNvPr>
          <p:cNvSpPr/>
          <p:nvPr/>
        </p:nvSpPr>
        <p:spPr>
          <a:xfrm>
            <a:off x="2115097" y="2670120"/>
            <a:ext cx="8035899" cy="284302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178F07F-A620-7AD1-5F81-41223A5C62C8}"/>
              </a:ext>
            </a:extLst>
          </p:cNvPr>
          <p:cNvSpPr/>
          <p:nvPr/>
        </p:nvSpPr>
        <p:spPr>
          <a:xfrm rot="10174378">
            <a:off x="10017118" y="2749306"/>
            <a:ext cx="983848" cy="552691"/>
          </a:xfrm>
          <a:prstGeom prst="rightArrow">
            <a:avLst/>
          </a:prstGeom>
          <a:solidFill>
            <a:srgbClr val="FF0000"/>
          </a:solidFill>
          <a:ln w="3175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Google Shape;558;p34">
            <a:extLst>
              <a:ext uri="{FF2B5EF4-FFF2-40B4-BE49-F238E27FC236}">
                <a16:creationId xmlns:a16="http://schemas.microsoft.com/office/drawing/2014/main" id="{662251F5-AAB5-B28E-43DA-97F28D9EFE8C}"/>
              </a:ext>
            </a:extLst>
          </p:cNvPr>
          <p:cNvSpPr txBox="1">
            <a:spLocks/>
          </p:cNvSpPr>
          <p:nvPr/>
        </p:nvSpPr>
        <p:spPr>
          <a:xfrm>
            <a:off x="8990462" y="5570835"/>
            <a:ext cx="2483874" cy="464084"/>
          </a:xfrm>
          <a:prstGeom prst="rect">
            <a:avLst/>
          </a:prstGeom>
          <a:solidFill>
            <a:srgbClr val="EEEEEE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333333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* </a:t>
            </a:r>
            <a:r>
              <a:rPr lang="ko-KR" altLang="en-US" sz="1600" b="1" dirty="0">
                <a:solidFill>
                  <a:srgbClr val="333333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추가 코멘트 작성 필요</a:t>
            </a:r>
            <a:endParaRPr lang="en-US" altLang="ko-KR" sz="1600" b="1" dirty="0"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66AA873-E622-5437-88FB-C829D3556887}"/>
              </a:ext>
            </a:extLst>
          </p:cNvPr>
          <p:cNvSpPr/>
          <p:nvPr/>
        </p:nvSpPr>
        <p:spPr>
          <a:xfrm rot="10800000">
            <a:off x="8006614" y="5592280"/>
            <a:ext cx="983848" cy="552691"/>
          </a:xfrm>
          <a:prstGeom prst="rightArrow">
            <a:avLst/>
          </a:prstGeom>
          <a:solidFill>
            <a:srgbClr val="FF0000"/>
          </a:solidFill>
          <a:ln w="3175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8138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49189-A920-2D18-F178-C47E68F7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11F54AD-AEE5-F77D-A4EC-9E330E093691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2A2A4194-4E34-2E94-441C-BC54E418D6C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823EF6-726C-741F-BFDF-2253D088FAF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442ACF-EE54-3DF5-CB05-6B9F91AB0A9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59D7039-AC2F-0C1E-C36B-B0D737CB224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3C0FF1-04AF-A093-A1D5-3A942D64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8" y="1433556"/>
            <a:ext cx="8720297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6A1FAA-6272-7AE4-F2F3-79A3930CE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490" y="3005793"/>
            <a:ext cx="5358460" cy="288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C03987-5750-DC3E-18BB-FAB1F469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98188C-25F6-938E-AD5A-390AECD1BF53}"/>
              </a:ext>
            </a:extLst>
          </p:cNvPr>
          <p:cNvGrpSpPr/>
          <p:nvPr/>
        </p:nvGrpSpPr>
        <p:grpSpPr>
          <a:xfrm>
            <a:off x="727148" y="750873"/>
            <a:ext cx="4673691" cy="959680"/>
            <a:chOff x="727148" y="750873"/>
            <a:chExt cx="4673691" cy="9596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8F2803-D370-FCD6-537B-2CBC989DDF29}"/>
                </a:ext>
              </a:extLst>
            </p:cNvPr>
            <p:cNvSpPr txBox="1"/>
            <p:nvPr/>
          </p:nvSpPr>
          <p:spPr>
            <a:xfrm>
              <a:off x="1387189" y="812427"/>
              <a:ext cx="4013650" cy="89812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</a:t>
              </a:r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전체 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Feature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4BA1E-8D46-9968-4A90-4F3FC70DC78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10" name="Google Shape;556;p34">
            <a:extLst>
              <a:ext uri="{FF2B5EF4-FFF2-40B4-BE49-F238E27FC236}">
                <a16:creationId xmlns:a16="http://schemas.microsoft.com/office/drawing/2014/main" id="{9C03E3A5-2D0C-3F14-6BC7-0FFFABE26EBD}"/>
              </a:ext>
            </a:extLst>
          </p:cNvPr>
          <p:cNvSpPr txBox="1">
            <a:spLocks/>
          </p:cNvSpPr>
          <p:nvPr/>
        </p:nvSpPr>
        <p:spPr>
          <a:xfrm>
            <a:off x="5496636" y="-911492"/>
            <a:ext cx="5938757" cy="1328101"/>
          </a:xfrm>
          <a:prstGeom prst="rect">
            <a:avLst/>
          </a:prstGeom>
          <a:solidFill>
            <a:srgbClr val="EEEEEE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2400" b="1" dirty="0">
                <a:solidFill>
                  <a:srgbClr val="FF0000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28 ~ 33pg</a:t>
            </a:r>
            <a:r>
              <a:rPr lang="ko-KR" altLang="en-US" sz="2400" b="1" dirty="0">
                <a:solidFill>
                  <a:srgbClr val="FF0000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는 꼭 필요한지 잘 </a:t>
            </a:r>
            <a:r>
              <a:rPr lang="ko-KR" altLang="en-US" sz="2400" b="1" dirty="0" err="1">
                <a:solidFill>
                  <a:srgbClr val="FF0000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모르겠어요</a:t>
            </a:r>
            <a:r>
              <a:rPr lang="en-US" altLang="ko-KR" sz="2400" b="1" dirty="0">
                <a:solidFill>
                  <a:srgbClr val="FF0000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287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B8299-0FE5-4862-E68D-1C98D17C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E7E96AFC-356A-7520-4E0D-F8B25CD58CD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2CD32DBA-37A8-AEFC-EA14-409C9790EC0E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96A3FD-58D3-3508-E860-61863CE0BD7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930A43-9B29-37D3-641D-85B37CAA907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97592CB-4BDF-193D-DE5A-086488E95F2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004BC-2A2C-BA82-2D7E-DB20F196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7467427" cy="32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125279-E66A-01AB-1E24-18E359FF0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110" y="3005793"/>
            <a:ext cx="5338867" cy="288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82023A-9992-8856-43B4-64E79E6A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44AEBF-D70C-7EB4-B45D-113212407DCB}"/>
              </a:ext>
            </a:extLst>
          </p:cNvPr>
          <p:cNvGrpSpPr/>
          <p:nvPr/>
        </p:nvGrpSpPr>
        <p:grpSpPr>
          <a:xfrm>
            <a:off x="727148" y="750873"/>
            <a:ext cx="7026834" cy="1390567"/>
            <a:chOff x="727148" y="750873"/>
            <a:chExt cx="7026834" cy="13905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03FEE8-168F-9B4A-F8B6-356CB4CFF3D6}"/>
                </a:ext>
              </a:extLst>
            </p:cNvPr>
            <p:cNvSpPr txBox="1"/>
            <p:nvPr/>
          </p:nvSpPr>
          <p:spPr>
            <a:xfrm>
              <a:off x="1387189" y="812427"/>
              <a:ext cx="6366793" cy="132901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PCA : </a:t>
              </a:r>
              <a:r>
                <a:rPr lang="en-US" altLang="ko-KR" sz="28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n_components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 = 20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D87182-9CAD-FB1D-22C2-EFEFBC1D314D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44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40D55-9F84-1239-740B-E608B2C89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DEF7A81-2CD2-A91D-F2B0-D5EDAA60EF1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0C02AB26-BC98-5C37-6B9D-459DAA1EF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01C397-BDD9-9A85-7F52-51235F45A72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798000-A0F9-4450-55DE-4EFFC5C43B8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0D6D771-93D4-D1DA-D4BD-3C40B4787642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9DF45480-E2D3-3839-908E-6E550437FABD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91382E72-56E3-9C24-AEC5-CF4CE4AE41CD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442F01C-44F2-00D8-D50A-C36AD7B3A69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74582E2-FAC2-31CD-8481-BE9166816372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F2BA09F-9440-A673-9401-0E8809812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A9D30B-2C02-0AA2-95F4-FCDD1CE8D92F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156C70A-D35F-F303-47FD-059E0E061A9E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CB7916E-9839-015A-70F7-5644332D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066B7A88-DE21-4163-7850-4148E33EBC44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FC52BEF-4E2A-9C8C-45E1-436EA610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3AADD0-5673-0902-4331-820E64C6E051}"/>
              </a:ext>
            </a:extLst>
          </p:cNvPr>
          <p:cNvGrpSpPr/>
          <p:nvPr/>
        </p:nvGrpSpPr>
        <p:grpSpPr>
          <a:xfrm>
            <a:off x="4682964" y="3142393"/>
            <a:ext cx="2826069" cy="590349"/>
            <a:chOff x="727148" y="750873"/>
            <a:chExt cx="282606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427C2C-D133-2B61-6864-ADF41B4E966E}"/>
                </a:ext>
              </a:extLst>
            </p:cNvPr>
            <p:cNvSpPr txBox="1"/>
            <p:nvPr/>
          </p:nvSpPr>
          <p:spPr>
            <a:xfrm>
              <a:off x="1387189" y="812427"/>
              <a:ext cx="216602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프로젝트 배경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3C2B4E-7F54-46EE-D5F2-3FB0785071AF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71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6F82B-0EE2-98B1-C301-B5A2288B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31348D26-18B2-FF3D-0415-0290793490F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20BA2FBE-4A9D-1A0D-0327-305BE36AF152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B82EF5-BCC3-3D14-AB09-8A8891D4FF3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2BE757C-535B-FBB7-6A7C-72AAF76EF65C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1CA2E6A-22BE-BEA4-06F9-6DC1C1616C7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CD252D-C456-1507-0176-E4768D49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7549615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0C1C41-335F-F4A2-215E-08987515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98" y="3005793"/>
            <a:ext cx="5480388" cy="288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59C7F7-01D1-F761-86BA-DCB694F3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1F8446-8F35-E1D9-F7FD-6EBCD02FA938}"/>
              </a:ext>
            </a:extLst>
          </p:cNvPr>
          <p:cNvGrpSpPr/>
          <p:nvPr/>
        </p:nvGrpSpPr>
        <p:grpSpPr>
          <a:xfrm>
            <a:off x="727148" y="750873"/>
            <a:ext cx="6867817" cy="1390567"/>
            <a:chOff x="727148" y="750873"/>
            <a:chExt cx="6867817" cy="13905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6DB835-6E4B-B092-24BA-41283ADD547A}"/>
                </a:ext>
              </a:extLst>
            </p:cNvPr>
            <p:cNvSpPr txBox="1"/>
            <p:nvPr/>
          </p:nvSpPr>
          <p:spPr>
            <a:xfrm>
              <a:off x="1387189" y="812427"/>
              <a:ext cx="6207776" cy="132901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PCA : </a:t>
              </a:r>
              <a:r>
                <a:rPr lang="en-US" altLang="ko-KR" sz="2800" b="1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n_components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 = 30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76FAF0-7666-5729-7395-CB0F48A16ABA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9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194FC-0D53-BEA2-DD07-CED0FB462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22062F3-EF6C-B9AB-BABD-C1CDC060B6F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9CDC9E5C-4331-C585-28F6-5C21C9FDAFF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9D8382-BA50-52D6-C661-770288D6ED06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93BF1B3-722B-B9D1-37B1-781841443A6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197BE38-E9CA-69B2-873B-2FDF0C4D861B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3FED1F-6EB3-D043-9CDB-A9352528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2754"/>
            <a:ext cx="8913057" cy="32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4AF761-8C16-0295-B8AE-316FF62CC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464" y="3052754"/>
            <a:ext cx="5391468" cy="288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769DD0-E782-E5FA-4681-019D2732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C7F4F5-91E2-AC99-6383-04E5BB04077A}"/>
              </a:ext>
            </a:extLst>
          </p:cNvPr>
          <p:cNvGrpSpPr/>
          <p:nvPr/>
        </p:nvGrpSpPr>
        <p:grpSpPr>
          <a:xfrm>
            <a:off x="727148" y="750873"/>
            <a:ext cx="6585240" cy="1390567"/>
            <a:chOff x="727148" y="750873"/>
            <a:chExt cx="6585240" cy="13905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C3C0E3-E38A-867B-75E6-9D362D7F4150}"/>
                </a:ext>
              </a:extLst>
            </p:cNvPr>
            <p:cNvSpPr txBox="1"/>
            <p:nvPr/>
          </p:nvSpPr>
          <p:spPr>
            <a:xfrm>
              <a:off x="1387189" y="812427"/>
              <a:ext cx="5925199" cy="132901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Feature Importance(20)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AC062E-42F8-F517-CFC3-40C50F4399CB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5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F6B54-1F02-66FF-69AE-27F40D16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320A37F1-A878-AF14-177A-0D98B5F8C18D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23771D1-67E3-DD64-1BD6-30F74592795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1C7DF27-AADD-0841-733B-3AB09F237C5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76E148-C5F6-0FE6-EA52-955FA1618096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6B1DFCE-5937-51B2-59FD-85CC7A231D4C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74F11-1CB1-A207-A537-D0CCB6515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8833002" cy="32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75A172-5EF4-CD44-CE19-DFAFBD4D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937" y="3037877"/>
            <a:ext cx="5424466" cy="288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AC51B5-3F72-F471-CBE3-42A96449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888FB0-4E7E-77C0-D22A-BE3E65B1C9F4}"/>
              </a:ext>
            </a:extLst>
          </p:cNvPr>
          <p:cNvGrpSpPr/>
          <p:nvPr/>
        </p:nvGrpSpPr>
        <p:grpSpPr>
          <a:xfrm>
            <a:off x="727148" y="750873"/>
            <a:ext cx="6585240" cy="1390567"/>
            <a:chOff x="727148" y="750873"/>
            <a:chExt cx="6585240" cy="13905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BD590A-1035-D85C-11D0-AFCF836A0CDE}"/>
                </a:ext>
              </a:extLst>
            </p:cNvPr>
            <p:cNvSpPr txBox="1"/>
            <p:nvPr/>
          </p:nvSpPr>
          <p:spPr>
            <a:xfrm>
              <a:off x="1387189" y="812427"/>
              <a:ext cx="5925199" cy="132901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Feature Importance(22)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EBAA93-A3CC-C3E3-0572-CEF4C0123810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8774E8-1DC7-4EF3-F24D-E53F1216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2B7029C5-94BF-9DD1-5A78-B2AA4E9A71A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727D27DE-93F2-DA62-73F6-6D3480C5F41B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9C4C1F-55BB-F7BB-3BAA-E670D175C24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DE91C75-600C-A7B5-2B01-5524BF985A4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3FEAF8-3FDC-E246-18F5-424520F8541C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567E02-86B9-6B75-7AB9-443B54FF2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8643986" cy="32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4CE0C9-7A2E-8641-7A16-AD45C09D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35" y="3077157"/>
            <a:ext cx="5270943" cy="288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EB1D90-6543-8F00-2651-B2AAE0D6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FB74A2-60F1-2924-794F-6789EF10F72D}"/>
              </a:ext>
            </a:extLst>
          </p:cNvPr>
          <p:cNvGrpSpPr/>
          <p:nvPr/>
        </p:nvGrpSpPr>
        <p:grpSpPr>
          <a:xfrm>
            <a:off x="727148" y="750873"/>
            <a:ext cx="6585240" cy="1390567"/>
            <a:chOff x="727148" y="750873"/>
            <a:chExt cx="6585240" cy="13905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717135-012E-6180-AA0B-02BFE8D186B0}"/>
                </a:ext>
              </a:extLst>
            </p:cNvPr>
            <p:cNvSpPr txBox="1"/>
            <p:nvPr/>
          </p:nvSpPr>
          <p:spPr>
            <a:xfrm>
              <a:off x="1387189" y="812427"/>
              <a:ext cx="5925199" cy="132901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</a:t>
              </a:r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600000101010101" charset="-127"/>
                  <a:ea typeface="Noto Sans KR Regular" panose="020B0600000101010101" charset="-127"/>
                </a:rPr>
                <a:t>Feature Importance(25)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  <a:p>
              <a:r>
                <a:rPr lang="en-US" altLang="ko-KR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</a:t>
              </a:r>
              <a:endParaRPr lang="ko-KR" altLang="en-US" sz="28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5E2C42-A8AD-A08A-02F1-170993435BC4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0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Google Shape;556;p34">
            <a:extLst>
              <a:ext uri="{FF2B5EF4-FFF2-40B4-BE49-F238E27FC236}">
                <a16:creationId xmlns:a16="http://schemas.microsoft.com/office/drawing/2014/main" id="{E0B8E285-5088-1F49-1A3D-888127FAC74E}"/>
              </a:ext>
            </a:extLst>
          </p:cNvPr>
          <p:cNvSpPr txBox="1">
            <a:spLocks/>
          </p:cNvSpPr>
          <p:nvPr/>
        </p:nvSpPr>
        <p:spPr>
          <a:xfrm>
            <a:off x="727148" y="2167856"/>
            <a:ext cx="5375921" cy="30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eta(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learning_rate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트리의 학습 단계에서 사용되는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학습률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n_estimators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num_boost_rounds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부스팅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반복 횟수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트리의 개수를 결정</a:t>
            </a: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max_depth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트리의 최대 깊이</a:t>
            </a:r>
            <a:endParaRPr lang="en-US" altLang="ko-KR" sz="1700" dirty="0">
              <a:solidFill>
                <a:schemeClr val="tx1">
                  <a:lumMod val="50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min_child_weight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분할 시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리프 노드에 포함되어야 하는 최소한의 샘플 가중치 합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</p:txBody>
      </p:sp>
      <p:sp>
        <p:nvSpPr>
          <p:cNvPr id="6" name="Google Shape;558;p34">
            <a:extLst>
              <a:ext uri="{FF2B5EF4-FFF2-40B4-BE49-F238E27FC236}">
                <a16:creationId xmlns:a16="http://schemas.microsoft.com/office/drawing/2014/main" id="{D848F3A8-4941-1C84-6FA2-EDA367695444}"/>
              </a:ext>
            </a:extLst>
          </p:cNvPr>
          <p:cNvSpPr txBox="1">
            <a:spLocks/>
          </p:cNvSpPr>
          <p:nvPr/>
        </p:nvSpPr>
        <p:spPr>
          <a:xfrm>
            <a:off x="6118669" y="2167856"/>
            <a:ext cx="5291620" cy="3034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gamma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정보 </a:t>
            </a:r>
            <a:r>
              <a:rPr lang="ko-KR" altLang="en-US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획득시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사용되는 최소 손실 감소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colsample_bytree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각 트리를 구성할 때 사용할 특성 비율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alpha(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reg_alpha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L1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정규화 항의 가중치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lambda(</a:t>
            </a: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reg_lambda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) – L2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정규화 항의 가중치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objective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–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학습 목적 함수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700" dirty="0" err="1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eval_metric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– </a:t>
            </a:r>
            <a:r>
              <a:rPr lang="ko-KR" altLang="en-US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모델의 평가 지표</a:t>
            </a:r>
            <a:r>
              <a:rPr lang="en-US" altLang="ko-KR" sz="1700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E97E9E-B69B-3F5D-48AF-67E914305CDA}"/>
              </a:ext>
            </a:extLst>
          </p:cNvPr>
          <p:cNvGrpSpPr/>
          <p:nvPr/>
        </p:nvGrpSpPr>
        <p:grpSpPr>
          <a:xfrm>
            <a:off x="727148" y="750873"/>
            <a:ext cx="4299036" cy="590349"/>
            <a:chOff x="727148" y="750873"/>
            <a:chExt cx="4299036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7ED441-13DB-189C-38C0-44614F5C1A98}"/>
                </a:ext>
              </a:extLst>
            </p:cNvPr>
            <p:cNvSpPr txBox="1"/>
            <p:nvPr/>
          </p:nvSpPr>
          <p:spPr>
            <a:xfrm>
              <a:off x="1387189" y="812427"/>
              <a:ext cx="3638995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- Parameters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E7E5B1-7245-C4D5-B370-238E6D0081CE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10" name="Google Shape;556;p34">
            <a:extLst>
              <a:ext uri="{FF2B5EF4-FFF2-40B4-BE49-F238E27FC236}">
                <a16:creationId xmlns:a16="http://schemas.microsoft.com/office/drawing/2014/main" id="{69B4FA6A-6383-EA48-2383-79EB3F97E10E}"/>
              </a:ext>
            </a:extLst>
          </p:cNvPr>
          <p:cNvSpPr txBox="1">
            <a:spLocks/>
          </p:cNvSpPr>
          <p:nvPr/>
        </p:nvSpPr>
        <p:spPr>
          <a:xfrm>
            <a:off x="5693405" y="780572"/>
            <a:ext cx="5938757" cy="1039286"/>
          </a:xfrm>
          <a:prstGeom prst="rect">
            <a:avLst/>
          </a:prstGeom>
          <a:solidFill>
            <a:srgbClr val="EEEEEE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2400" b="1" dirty="0" err="1">
                <a:solidFill>
                  <a:srgbClr val="FF0000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베이시안</a:t>
            </a:r>
            <a:r>
              <a:rPr lang="en-US" altLang="ko-KR" sz="2400" b="1" dirty="0">
                <a:solidFill>
                  <a:srgbClr val="FF0000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랜덤서치에</a:t>
            </a:r>
            <a:r>
              <a:rPr lang="ko-KR" altLang="en-US" sz="2400" b="1" dirty="0">
                <a:solidFill>
                  <a:srgbClr val="FF0000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대해서도 간략하게 설명하고 넘어가면 좋을 것 같아요</a:t>
            </a:r>
            <a:endParaRPr lang="en-US" altLang="ko-KR" sz="2400" b="1" dirty="0">
              <a:solidFill>
                <a:srgbClr val="FF0000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043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2B322-A003-C6A3-3416-B9DA36E7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AF66387E-3AB0-E252-54EC-7C32E7F3AB34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726F742-4BF2-2083-443E-43BAA08973C0}"/>
              </a:ext>
            </a:extLst>
          </p:cNvPr>
          <p:cNvSpPr/>
          <p:nvPr/>
        </p:nvSpPr>
        <p:spPr>
          <a:xfrm rot="5400000" flipV="1">
            <a:off x="5983600" y="648009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74A2D4-313E-63D5-A1A2-BB75792EB04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CD73D-057E-61DF-8E72-B624328F3D54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D25991-8729-678F-60D5-AD7B4124BE9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BC6E5B-F082-7202-0D98-AB6DE8F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E97E9E-B69B-3F5D-48AF-67E914305CDA}"/>
              </a:ext>
            </a:extLst>
          </p:cNvPr>
          <p:cNvGrpSpPr/>
          <p:nvPr/>
        </p:nvGrpSpPr>
        <p:grpSpPr>
          <a:xfrm>
            <a:off x="727148" y="750873"/>
            <a:ext cx="2241935" cy="590349"/>
            <a:chOff x="727148" y="750873"/>
            <a:chExt cx="2241935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7ED441-13DB-189C-38C0-44614F5C1A98}"/>
                </a:ext>
              </a:extLst>
            </p:cNvPr>
            <p:cNvSpPr txBox="1"/>
            <p:nvPr/>
          </p:nvSpPr>
          <p:spPr>
            <a:xfrm>
              <a:off x="1387189" y="812427"/>
              <a:ext cx="1581894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E7E5B1-7245-C4D5-B370-238E6D0081CE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aphicFrame>
        <p:nvGraphicFramePr>
          <p:cNvPr id="10" name="Google Shape;162;p4">
            <a:extLst>
              <a:ext uri="{FF2B5EF4-FFF2-40B4-BE49-F238E27FC236}">
                <a16:creationId xmlns:a16="http://schemas.microsoft.com/office/drawing/2014/main" id="{69A11B56-A4B3-3ED4-253C-54BD2D3FC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987369"/>
              </p:ext>
            </p:extLst>
          </p:nvPr>
        </p:nvGraphicFramePr>
        <p:xfrm>
          <a:off x="1748076" y="1682815"/>
          <a:ext cx="8393946" cy="24275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7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6265">
                  <a:extLst>
                    <a:ext uri="{9D8B030D-6E8A-4147-A177-3AD203B41FA5}">
                      <a16:colId xmlns:a16="http://schemas.microsoft.com/office/drawing/2014/main" val="1659845573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Parameter_adjustment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Note.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96.7%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91.5%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특성중요도로 추출한 상위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600000101010101" charset="-127"/>
                          <a:ea typeface="Noto Sans KR Regular" panose="020B0600000101010101" charset="-127"/>
                        </a:rPr>
                        <a:t>GridSearchCV</a:t>
                      </a:r>
                      <a:endParaRPr lang="ko-KR" altLang="en-US" sz="18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600000101010101" charset="-127"/>
                        <a:ea typeface="Noto Sans KR Regular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96.6%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91.1%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자세한 파라미터는 세부 모델링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8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2A2A2A"/>
                          </a:solidFill>
                          <a:latin typeface="Noto Sans KR Regular" panose="020B0600000101010101" charset="-127"/>
                          <a:ea typeface="Noto Sans KR Regular" panose="020B0600000101010101" charset="-127"/>
                        </a:rPr>
                        <a:t>Bayesian Optimization</a:t>
                      </a:r>
                      <a:endParaRPr lang="ko-KR" altLang="en-US" sz="1800" spc="-8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2A2A2A"/>
                        </a:solidFill>
                        <a:latin typeface="Noto Sans KR Regular" panose="020B0600000101010101" charset="-127"/>
                        <a:ea typeface="Noto Sans KR Regular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96.2%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90.4%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자세한 파라미터는 세부 모델링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spc="-8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RandomSearchCV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97.3%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93.0%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자세한 파라미터는 세부 모델링 참조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Google Shape;556;p34">
            <a:extLst>
              <a:ext uri="{FF2B5EF4-FFF2-40B4-BE49-F238E27FC236}">
                <a16:creationId xmlns:a16="http://schemas.microsoft.com/office/drawing/2014/main" id="{D2A8F03E-B85D-FC3E-6B1E-211767813299}"/>
              </a:ext>
            </a:extLst>
          </p:cNvPr>
          <p:cNvSpPr txBox="1">
            <a:spLocks/>
          </p:cNvSpPr>
          <p:nvPr/>
        </p:nvSpPr>
        <p:spPr>
          <a:xfrm>
            <a:off x="9522002" y="4296519"/>
            <a:ext cx="3476368" cy="772900"/>
          </a:xfrm>
          <a:prstGeom prst="rect">
            <a:avLst/>
          </a:prstGeom>
          <a:solidFill>
            <a:srgbClr val="EEEEEE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Noto Sans KR Regular" panose="020B05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추가 코멘트 작성 필요</a:t>
            </a:r>
            <a:endParaRPr lang="en-US" altLang="ko-KR" sz="2400" b="1" dirty="0">
              <a:solidFill>
                <a:schemeClr val="tx1">
                  <a:lumMod val="50000"/>
                </a:schemeClr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E5619CE-AF2B-B348-D7B7-94E42CF5070B}"/>
              </a:ext>
            </a:extLst>
          </p:cNvPr>
          <p:cNvSpPr/>
          <p:nvPr/>
        </p:nvSpPr>
        <p:spPr>
          <a:xfrm rot="9549581">
            <a:off x="8314032" y="4560502"/>
            <a:ext cx="1516283" cy="890589"/>
          </a:xfrm>
          <a:prstGeom prst="rightArrow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561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AEFB4-1B89-D734-31E8-A0CCB70A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16517144-10E9-D8BC-216B-09F40F18A4CB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08394326-6C2F-F274-C702-B5347F74DF1D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3B442D-5405-3FBB-881F-1E2814AEED98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F57D62-EBB5-CB99-2A99-5CE4E6108EF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6C6C3A5-F25D-8F7F-FE26-15AEE708E901}"/>
              </a:ext>
            </a:extLst>
          </p:cNvPr>
          <p:cNvSpPr txBox="1"/>
          <p:nvPr/>
        </p:nvSpPr>
        <p:spPr>
          <a:xfrm>
            <a:off x="727148" y="750873"/>
            <a:ext cx="109119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FF050-F9AE-12A8-D3CB-E5CECC83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289072"/>
            <a:ext cx="6037713" cy="479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2CE994-C9F9-C194-C68E-8C57A959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854" y="2960871"/>
            <a:ext cx="7154273" cy="144800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E3A3AF-5B84-F173-1684-35A20BAB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835415-5271-DE34-DBF0-54AE5E646ADD}"/>
              </a:ext>
            </a:extLst>
          </p:cNvPr>
          <p:cNvGrpSpPr/>
          <p:nvPr/>
        </p:nvGrpSpPr>
        <p:grpSpPr>
          <a:xfrm>
            <a:off x="727148" y="750873"/>
            <a:ext cx="8142204" cy="590349"/>
            <a:chOff x="727148" y="750873"/>
            <a:chExt cx="8142204" cy="5903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74AABB-D188-F645-B42F-1B9565F41F9A}"/>
                </a:ext>
              </a:extLst>
            </p:cNvPr>
            <p:cNvSpPr txBox="1"/>
            <p:nvPr/>
          </p:nvSpPr>
          <p:spPr>
            <a:xfrm>
              <a:off x="1387189" y="812427"/>
              <a:ext cx="7482163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Parameters(Bayesian Optimization)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9A8A0B-3B4B-96FF-3676-FC77D4AD44D8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60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E391A9-11F8-9AC2-592F-6F59FF0EC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8A53461-3DE0-9A0C-528C-E9A3FED74355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E516CD78-B6F9-734F-986E-59410C7B36D4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47B4B7BF-DE79-9ECB-8D63-977AAAA2C5FF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C5993F2-E315-36D2-7636-74B0FB712FEB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3801D08-8918-EA0E-93C1-5DD66FCA85D5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B0593E0-6E79-5407-B589-08086141A788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3AF798A-F9D8-6329-D383-0C8D82CD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318029"/>
            <a:ext cx="6254154" cy="47925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E160CB-0631-2511-DDD4-8B3F23E8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764874-AFC3-2339-D04D-A3717C60D063}"/>
              </a:ext>
            </a:extLst>
          </p:cNvPr>
          <p:cNvGrpSpPr/>
          <p:nvPr/>
        </p:nvGrpSpPr>
        <p:grpSpPr>
          <a:xfrm>
            <a:off x="727148" y="750873"/>
            <a:ext cx="6755543" cy="590349"/>
            <a:chOff x="727148" y="750873"/>
            <a:chExt cx="6755543" cy="5903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7EEF3F-9BEC-AA49-96C1-9BDE36CC04B8}"/>
                </a:ext>
              </a:extLst>
            </p:cNvPr>
            <p:cNvSpPr txBox="1"/>
            <p:nvPr/>
          </p:nvSpPr>
          <p:spPr>
            <a:xfrm>
              <a:off x="1387189" y="812427"/>
              <a:ext cx="6095502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Parameters(</a:t>
              </a:r>
              <a:r>
                <a:rPr lang="en-US" altLang="ko-KR" sz="28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GridSearchCV</a:t>
              </a:r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0F0070-BAD6-765C-01CF-15ECCA7B923A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187A301-4C59-682E-91D2-943048D0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93" y="803652"/>
            <a:ext cx="5556240" cy="52248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EB8EA4-B254-90D3-13A4-11DEE602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75" y="2241257"/>
            <a:ext cx="3844566" cy="29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D12E3-B3DB-300C-4A52-766D7FC8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E5CD1AE-B629-E5A9-D078-C12490C93874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84D91D22-B2AF-AB78-8179-62E2D5A97522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8FDBB732-8144-7D45-EE39-4AFCCFD145C7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ED23998-466E-D7C9-86C0-6A98BD955CA5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2B4CDCA-18E3-7E0F-B35C-64002BD433ED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EE662EF-7B88-90E8-DF10-53941222293E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085C550-45A9-8DE5-083E-B3167975E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341222"/>
            <a:ext cx="6870496" cy="479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A5C11-30E0-E508-4961-0B3ED3C1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55" y="1523734"/>
            <a:ext cx="7325747" cy="38105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186156-165A-2841-106D-FCDD67B08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BA53CE-3FD1-BEF8-3753-FED9F2C89758}"/>
              </a:ext>
            </a:extLst>
          </p:cNvPr>
          <p:cNvGrpSpPr/>
          <p:nvPr/>
        </p:nvGrpSpPr>
        <p:grpSpPr>
          <a:xfrm>
            <a:off x="727148" y="750873"/>
            <a:ext cx="7446949" cy="590349"/>
            <a:chOff x="727148" y="750873"/>
            <a:chExt cx="7446949" cy="5903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8C8A57-F2B0-EAD9-AFFC-EB806DA77952}"/>
                </a:ext>
              </a:extLst>
            </p:cNvPr>
            <p:cNvSpPr txBox="1"/>
            <p:nvPr/>
          </p:nvSpPr>
          <p:spPr>
            <a:xfrm>
              <a:off x="1387189" y="812427"/>
              <a:ext cx="678690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Parameters(</a:t>
              </a:r>
              <a:r>
                <a:rPr lang="en-US" altLang="ko-KR" sz="28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RandomSearchCV</a:t>
              </a:r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7EC0AE-E4C5-0EFB-2299-5E95036F249F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23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35414" y="1183185"/>
            <a:ext cx="227676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>
                <a:latin typeface="+mj-ea"/>
                <a:ea typeface="+mj-ea"/>
              </a:rPr>
              <a:t>SMOTE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46431C-AC25-4FD2-B19C-DF5EB28AD319}"/>
              </a:ext>
            </a:extLst>
          </p:cNvPr>
          <p:cNvSpPr txBox="1"/>
          <p:nvPr/>
        </p:nvSpPr>
        <p:spPr>
          <a:xfrm>
            <a:off x="1005351" y="1874105"/>
            <a:ext cx="9042289" cy="29796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7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Synthetic Minority Over-sampling Technique</a:t>
            </a:r>
            <a:endParaRPr lang="ko-KR" altLang="en-US" sz="17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63E5D-A38C-2488-2BD2-74D01E9ABD6A}"/>
              </a:ext>
            </a:extLst>
          </p:cNvPr>
          <p:cNvSpPr txBox="1"/>
          <p:nvPr/>
        </p:nvSpPr>
        <p:spPr>
          <a:xfrm>
            <a:off x="1005350" y="2394795"/>
            <a:ext cx="9243550" cy="26718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합성 소수 샘플링 기술로 다수 클래스를 샘플링하고 기존 소수 샘플을 </a:t>
            </a:r>
            <a:r>
              <a:rPr lang="ko-KR" altLang="en-US" sz="1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보간하여</a:t>
            </a:r>
            <a:r>
              <a:rPr lang="ko-KR" altLang="en-US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 새로운 소수 인스턴스를 합성해내는 방법입니다</a:t>
            </a:r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  <a:endParaRPr lang="ko-KR" altLang="en-US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33322DF-E861-621E-13BC-EE22845E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50" y="2892621"/>
            <a:ext cx="4835817" cy="116541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6F0F26F-A8FC-2D51-9171-30984413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50" y="4282431"/>
            <a:ext cx="1425878" cy="88364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567882C-9C7A-AF4E-B82D-85677AAE2620}"/>
              </a:ext>
            </a:extLst>
          </p:cNvPr>
          <p:cNvSpPr txBox="1"/>
          <p:nvPr/>
        </p:nvSpPr>
        <p:spPr>
          <a:xfrm>
            <a:off x="2507967" y="4590660"/>
            <a:ext cx="1830581" cy="26718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데이터 불균형이 심하다</a:t>
            </a:r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rPr>
              <a:t>.</a:t>
            </a:r>
            <a:endParaRPr lang="ko-KR" altLang="en-US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600000101010101" charset="-127"/>
              <a:ea typeface="Noto Sans KR Regular" panose="020B0600000101010101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660665-4ABE-B4CA-D7C6-E55A2BA2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19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22F35661-DAB7-D708-351B-6DC6503EEE3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0DC1AB7E-CE47-EB61-64C1-47B30E53ED30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15E9A0-DCAF-1A92-BD7F-3CA7AC687A8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26902-6C2F-BA52-CB93-16CA71A0E74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A7F06E-D79F-F201-11AD-C1C5428B476F}"/>
              </a:ext>
            </a:extLst>
          </p:cNvPr>
          <p:cNvSpPr txBox="1"/>
          <p:nvPr/>
        </p:nvSpPr>
        <p:spPr>
          <a:xfrm>
            <a:off x="1467042" y="812428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a typeface="Noto Sans KR Regular" panose="020B0500000000000000" pitchFamily="34" charset="-127"/>
              </a:rPr>
              <a:t>프로젝트 배경</a:t>
            </a:r>
            <a:endParaRPr kumimoji="0" lang="ko-KR" altLang="en-US" sz="2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9" name="Google Shape;93;p1">
            <a:extLst>
              <a:ext uri="{FF2B5EF4-FFF2-40B4-BE49-F238E27FC236}">
                <a16:creationId xmlns:a16="http://schemas.microsoft.com/office/drawing/2014/main" id="{A3F64463-CD3F-C659-F225-F4C23A9CA070}"/>
              </a:ext>
            </a:extLst>
          </p:cNvPr>
          <p:cNvSpPr txBox="1"/>
          <p:nvPr/>
        </p:nvSpPr>
        <p:spPr>
          <a:xfrm>
            <a:off x="1388285" y="1554320"/>
            <a:ext cx="30567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스마트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팩토리란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?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Google Shape;94;p1">
            <a:extLst>
              <a:ext uri="{FF2B5EF4-FFF2-40B4-BE49-F238E27FC236}">
                <a16:creationId xmlns:a16="http://schemas.microsoft.com/office/drawing/2014/main" id="{94235663-CB3C-BACB-A36D-66FBAB94DB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5;p1">
            <a:extLst>
              <a:ext uri="{FF2B5EF4-FFF2-40B4-BE49-F238E27FC236}">
                <a16:creationId xmlns:a16="http://schemas.microsoft.com/office/drawing/2014/main" id="{44EF809A-2FF4-97BE-51E3-507DC584ECEE}"/>
              </a:ext>
            </a:extLst>
          </p:cNvPr>
          <p:cNvSpPr txBox="1"/>
          <p:nvPr/>
        </p:nvSpPr>
        <p:spPr>
          <a:xfrm>
            <a:off x="926620" y="2385060"/>
            <a:ext cx="5169378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제품을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조립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및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포장하고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기계를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점검하는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모든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과정이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자동으로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이루어지는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공장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정보통신기술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(ICT)의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융합으로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이뤄지는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4차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산업혁명의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핵심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상호 연결된 기계 네트워크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통신 메커니즘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컴퓨터의 계산 능력인 스마트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팩토리는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AI,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머신러닝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같은 고급 기술을 적용해 데이터를 분석하고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프로세스 자동화를 가속화하며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시간 경과에 따라 학습하는 사이버 물리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(CPS)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 제조 강국에서의 스마트 제조 시장 규모가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연평균 약 </a:t>
            </a:r>
            <a:r>
              <a:rPr lang="en-US" altLang="ko-KR" dirty="0">
                <a:solidFill>
                  <a:srgbClr val="C00000"/>
                </a:solidFill>
                <a:latin typeface="+mn-ea"/>
              </a:rPr>
              <a:t>10% </a:t>
            </a:r>
            <a:r>
              <a:rPr lang="ko-KR" altLang="en-US" dirty="0">
                <a:solidFill>
                  <a:srgbClr val="C00000"/>
                </a:solidFill>
                <a:latin typeface="+mn-ea"/>
              </a:rPr>
              <a:t>성장 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보다 높은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품질을 갖추기 위해 필수적인 요소로 자리잡고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03BB92-4ADB-D0F9-F243-F377CE7E2241}"/>
              </a:ext>
            </a:extLst>
          </p:cNvPr>
          <p:cNvGrpSpPr/>
          <p:nvPr/>
        </p:nvGrpSpPr>
        <p:grpSpPr>
          <a:xfrm>
            <a:off x="1320310" y="4737944"/>
            <a:ext cx="4319618" cy="1369183"/>
            <a:chOff x="730049" y="4008699"/>
            <a:chExt cx="4712760" cy="2743200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D8124C2D-ED33-B079-2DAB-43878840D06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53551994"/>
                </p:ext>
              </p:extLst>
            </p:nvPr>
          </p:nvGraphicFramePr>
          <p:xfrm>
            <a:off x="730049" y="4008699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Google Shape;99;p1">
              <a:extLst>
                <a:ext uri="{FF2B5EF4-FFF2-40B4-BE49-F238E27FC236}">
                  <a16:creationId xmlns:a16="http://schemas.microsoft.com/office/drawing/2014/main" id="{57DB8D4D-3952-C242-2054-8DE8DEE8D5A1}"/>
                </a:ext>
              </a:extLst>
            </p:cNvPr>
            <p:cNvSpPr txBox="1"/>
            <p:nvPr/>
          </p:nvSpPr>
          <p:spPr>
            <a:xfrm>
              <a:off x="4408238" y="6245795"/>
              <a:ext cx="1034571" cy="46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단위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 10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억 </a:t>
              </a:r>
              <a:r>
                <a:rPr lang="en-US" altLang="ko-KR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$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)</a:t>
              </a:r>
              <a:endParaRPr sz="900" dirty="0">
                <a:solidFill>
                  <a:srgbClr val="747474"/>
                </a:solidFill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" name="AutoShape 2" descr="스마트 공장이란">
            <a:extLst>
              <a:ext uri="{FF2B5EF4-FFF2-40B4-BE49-F238E27FC236}">
                <a16:creationId xmlns:a16="http://schemas.microsoft.com/office/drawing/2014/main" id="{2EF68F38-7CC7-4B06-9291-03AE41D487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4555" y="352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4" descr="스마트 공장이란">
            <a:extLst>
              <a:ext uri="{FF2B5EF4-FFF2-40B4-BE49-F238E27FC236}">
                <a16:creationId xmlns:a16="http://schemas.microsoft.com/office/drawing/2014/main" id="{4EB9D363-71D6-5E19-F0F7-BC5D57AD7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6" descr="스마트 공장이란">
            <a:extLst>
              <a:ext uri="{FF2B5EF4-FFF2-40B4-BE49-F238E27FC236}">
                <a16:creationId xmlns:a16="http://schemas.microsoft.com/office/drawing/2014/main" id="{3F275198-72A1-627B-7E81-C73A4C04CB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D7A591-67A5-DB37-2DB4-D47C70D9DB40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pic>
        <p:nvPicPr>
          <p:cNvPr id="34" name="Google Shape;102;p1">
            <a:extLst>
              <a:ext uri="{FF2B5EF4-FFF2-40B4-BE49-F238E27FC236}">
                <a16:creationId xmlns:a16="http://schemas.microsoft.com/office/drawing/2014/main" id="{FE9C0BE2-FC40-1E2C-84CD-259C4C6D34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7290" y="878800"/>
            <a:ext cx="3126476" cy="2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03;p1">
            <a:extLst>
              <a:ext uri="{FF2B5EF4-FFF2-40B4-BE49-F238E27FC236}">
                <a16:creationId xmlns:a16="http://schemas.microsoft.com/office/drawing/2014/main" id="{4EBB18B7-EDA8-935E-2778-602959C462FB}"/>
              </a:ext>
            </a:extLst>
          </p:cNvPr>
          <p:cNvSpPr txBox="1"/>
          <p:nvPr/>
        </p:nvSpPr>
        <p:spPr>
          <a:xfrm>
            <a:off x="12211568" y="1160788"/>
            <a:ext cx="2140865" cy="18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테크월드뉴스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(https://www.epnc.co.kr)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" name="Google Shape;105;p1">
            <a:extLst>
              <a:ext uri="{FF2B5EF4-FFF2-40B4-BE49-F238E27FC236}">
                <a16:creationId xmlns:a16="http://schemas.microsoft.com/office/drawing/2014/main" id="{28BB2F6C-E53D-BEFE-EA7B-BFFDB1BED5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2231" y="2694992"/>
            <a:ext cx="3109224" cy="290432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06;p1">
            <a:extLst>
              <a:ext uri="{FF2B5EF4-FFF2-40B4-BE49-F238E27FC236}">
                <a16:creationId xmlns:a16="http://schemas.microsoft.com/office/drawing/2014/main" id="{A78097C8-507B-BC1B-7D6E-428C2383EE64}"/>
              </a:ext>
            </a:extLst>
          </p:cNvPr>
          <p:cNvSpPr txBox="1"/>
          <p:nvPr/>
        </p:nvSpPr>
        <p:spPr>
          <a:xfrm>
            <a:off x="12222804" y="1634253"/>
            <a:ext cx="2041692" cy="15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이투데이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(https://www.etoday.co.kr/news/view/2336483)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D0442-C730-4263-E772-17BD0A04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12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35414" y="1183185"/>
            <a:ext cx="227676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>
                <a:latin typeface="+mj-ea"/>
                <a:ea typeface="+mj-ea"/>
              </a:rPr>
              <a:t>SMOTE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660665-4ABE-B4CA-D7C6-E55A2BA2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DE0290-168C-1882-F332-A9590A9D17A3}"/>
              </a:ext>
            </a:extLst>
          </p:cNvPr>
          <p:cNvGrpSpPr/>
          <p:nvPr/>
        </p:nvGrpSpPr>
        <p:grpSpPr>
          <a:xfrm>
            <a:off x="2249787" y="1795598"/>
            <a:ext cx="7692426" cy="4459659"/>
            <a:chOff x="2021259" y="1795598"/>
            <a:chExt cx="7692426" cy="445965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0236953-3DF7-4ED6-94D3-5755B4BB20DC}"/>
                </a:ext>
              </a:extLst>
            </p:cNvPr>
            <p:cNvGrpSpPr/>
            <p:nvPr/>
          </p:nvGrpSpPr>
          <p:grpSpPr>
            <a:xfrm>
              <a:off x="2144361" y="3706013"/>
              <a:ext cx="141051" cy="141051"/>
              <a:chOff x="5885234" y="2188723"/>
              <a:chExt cx="282102" cy="282102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464CC03E-4457-4A11-8C5B-2D6152539931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C350DAE1-AA21-4851-AA87-6DEDBFABA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3753C5-9CF0-2420-AD34-AE26BFC5D5C9}"/>
                </a:ext>
              </a:extLst>
            </p:cNvPr>
            <p:cNvGrpSpPr/>
            <p:nvPr/>
          </p:nvGrpSpPr>
          <p:grpSpPr>
            <a:xfrm>
              <a:off x="2341330" y="2185295"/>
              <a:ext cx="3223492" cy="3221155"/>
              <a:chOff x="10754531" y="1615300"/>
              <a:chExt cx="3453476" cy="3221155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7D8EB79B-ACEB-A02A-8ED0-C10DF3F0B3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4531" y="1615300"/>
                <a:ext cx="3453476" cy="3221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743C99-D036-BB10-E696-B7725D7A4102}"/>
                  </a:ext>
                </a:extLst>
              </p:cNvPr>
              <p:cNvSpPr txBox="1"/>
              <p:nvPr/>
            </p:nvSpPr>
            <p:spPr>
              <a:xfrm>
                <a:off x="11558258" y="2223341"/>
                <a:ext cx="498779" cy="25179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AEAEA"/>
                    </a:solidFill>
                    <a:latin typeface="+mn-ea"/>
                  </a:rPr>
                  <a:t>2685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F2810-103D-B19B-19AB-7EF42EBC7ABE}"/>
                  </a:ext>
                </a:extLst>
              </p:cNvPr>
              <p:cNvSpPr txBox="1"/>
              <p:nvPr/>
            </p:nvSpPr>
            <p:spPr>
              <a:xfrm>
                <a:off x="13207457" y="2221231"/>
                <a:ext cx="307807" cy="2517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32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4CBBC-8E58-B980-8A90-C6914891D5B7}"/>
                  </a:ext>
                </a:extLst>
              </p:cNvPr>
              <p:cNvSpPr txBox="1"/>
              <p:nvPr/>
            </p:nvSpPr>
            <p:spPr>
              <a:xfrm>
                <a:off x="11595461" y="3696510"/>
                <a:ext cx="307807" cy="2517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61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B5BD19-CF03-47E6-C504-0441010A6C65}"/>
                  </a:ext>
                </a:extLst>
              </p:cNvPr>
              <p:cNvSpPr txBox="1"/>
              <p:nvPr/>
            </p:nvSpPr>
            <p:spPr>
              <a:xfrm>
                <a:off x="13118331" y="3696510"/>
                <a:ext cx="403293" cy="2517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622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6A202C-6F33-54E6-B61A-7E34574A1109}"/>
                </a:ext>
              </a:extLst>
            </p:cNvPr>
            <p:cNvGrpSpPr/>
            <p:nvPr/>
          </p:nvGrpSpPr>
          <p:grpSpPr>
            <a:xfrm>
              <a:off x="6248045" y="2185295"/>
              <a:ext cx="3465640" cy="3221155"/>
              <a:chOff x="-926332" y="5160523"/>
              <a:chExt cx="3453474" cy="3239999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85807E02-5F9D-2F3A-8E43-75ACDEBE1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26332" y="5160523"/>
                <a:ext cx="3453474" cy="32399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D3A129-D09D-37D0-E8E8-E516FEA5470B}"/>
                  </a:ext>
                </a:extLst>
              </p:cNvPr>
              <p:cNvSpPr txBox="1"/>
              <p:nvPr/>
            </p:nvSpPr>
            <p:spPr>
              <a:xfrm>
                <a:off x="-175470" y="5828715"/>
                <a:ext cx="463929" cy="25326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AEAEA"/>
                    </a:solidFill>
                    <a:latin typeface="+mn-ea"/>
                  </a:rPr>
                  <a:t>2675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AEAEA"/>
                  </a:solidFill>
                  <a:latin typeface="+mn-ea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DD1230-04FC-A19F-C391-A385C33505E6}"/>
                  </a:ext>
                </a:extLst>
              </p:cNvPr>
              <p:cNvSpPr txBox="1"/>
              <p:nvPr/>
            </p:nvSpPr>
            <p:spPr>
              <a:xfrm>
                <a:off x="1566330" y="5826605"/>
                <a:ext cx="286300" cy="2532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42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306FF1-4F73-AA14-3BF4-800F7C5B819D}"/>
                  </a:ext>
                </a:extLst>
              </p:cNvPr>
              <p:cNvSpPr txBox="1"/>
              <p:nvPr/>
            </p:nvSpPr>
            <p:spPr>
              <a:xfrm>
                <a:off x="-175470" y="7273891"/>
                <a:ext cx="286300" cy="2532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47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780A84-D567-DC84-4F4E-B9046E2AE882}"/>
                  </a:ext>
                </a:extLst>
              </p:cNvPr>
              <p:cNvSpPr txBox="1"/>
              <p:nvPr/>
            </p:nvSpPr>
            <p:spPr>
              <a:xfrm>
                <a:off x="1477203" y="7273891"/>
                <a:ext cx="375115" cy="2532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+mn-ea"/>
                  </a:rPr>
                  <a:t>636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B5CD4D-1471-EDDE-75EF-7C8AEADE0592}"/>
                </a:ext>
              </a:extLst>
            </p:cNvPr>
            <p:cNvSpPr txBox="1"/>
            <p:nvPr/>
          </p:nvSpPr>
          <p:spPr>
            <a:xfrm>
              <a:off x="3682913" y="1795598"/>
              <a:ext cx="832651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적용 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20AD1F-F7DE-CB0D-B73F-671E0111E7EF}"/>
                </a:ext>
              </a:extLst>
            </p:cNvPr>
            <p:cNvSpPr txBox="1"/>
            <p:nvPr/>
          </p:nvSpPr>
          <p:spPr>
            <a:xfrm>
              <a:off x="7457748" y="1795598"/>
              <a:ext cx="832651" cy="344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적용 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6F7E82-B9F9-2EBF-C121-4E4E443D8D85}"/>
                </a:ext>
              </a:extLst>
            </p:cNvPr>
            <p:cNvSpPr txBox="1"/>
            <p:nvPr/>
          </p:nvSpPr>
          <p:spPr>
            <a:xfrm>
              <a:off x="3026692" y="5128918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557E4-6DDF-9541-496A-A1E72998EF41}"/>
                </a:ext>
              </a:extLst>
            </p:cNvPr>
            <p:cNvSpPr txBox="1"/>
            <p:nvPr/>
          </p:nvSpPr>
          <p:spPr>
            <a:xfrm>
              <a:off x="4564344" y="5128918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24746-63E8-9959-913F-C43DCA43D2A5}"/>
                </a:ext>
              </a:extLst>
            </p:cNvPr>
            <p:cNvSpPr txBox="1"/>
            <p:nvPr/>
          </p:nvSpPr>
          <p:spPr>
            <a:xfrm>
              <a:off x="2187997" y="2783373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715E51-F349-56FE-A2A0-6A9EB2D5CD8D}"/>
                </a:ext>
              </a:extLst>
            </p:cNvPr>
            <p:cNvSpPr txBox="1"/>
            <p:nvPr/>
          </p:nvSpPr>
          <p:spPr>
            <a:xfrm>
              <a:off x="2196224" y="4239212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F32A45-86A2-6830-3795-705CE8538C52}"/>
                </a:ext>
              </a:extLst>
            </p:cNvPr>
            <p:cNvSpPr txBox="1"/>
            <p:nvPr/>
          </p:nvSpPr>
          <p:spPr>
            <a:xfrm>
              <a:off x="7017694" y="5128918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D9969A-65C3-25B5-FA5B-9D172F708A81}"/>
                </a:ext>
              </a:extLst>
            </p:cNvPr>
            <p:cNvSpPr txBox="1"/>
            <p:nvPr/>
          </p:nvSpPr>
          <p:spPr>
            <a:xfrm>
              <a:off x="8648656" y="5128918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A2A7E4-59D8-51B8-C0C9-7BB7C6D9BF8C}"/>
                </a:ext>
              </a:extLst>
            </p:cNvPr>
            <p:cNvSpPr txBox="1"/>
            <p:nvPr/>
          </p:nvSpPr>
          <p:spPr>
            <a:xfrm>
              <a:off x="6151006" y="2783373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j-ea"/>
                  <a:ea typeface="+mj-ea"/>
                </a:rPr>
                <a:t>합격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388C8B-03B7-9AA7-10EA-A48B06757865}"/>
                </a:ext>
              </a:extLst>
            </p:cNvPr>
            <p:cNvSpPr txBox="1"/>
            <p:nvPr/>
          </p:nvSpPr>
          <p:spPr>
            <a:xfrm>
              <a:off x="6159233" y="4239212"/>
              <a:ext cx="428373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j-ea"/>
                  <a:ea typeface="+mj-ea"/>
                </a:rPr>
                <a:t>불량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3E5450-C061-204D-719A-087293F76C9B}"/>
                </a:ext>
              </a:extLst>
            </p:cNvPr>
            <p:cNvSpPr txBox="1"/>
            <p:nvPr/>
          </p:nvSpPr>
          <p:spPr>
            <a:xfrm>
              <a:off x="2021259" y="3556676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실제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234363-5F60-2041-8895-F6A8E2B0A925}"/>
                </a:ext>
              </a:extLst>
            </p:cNvPr>
            <p:cNvSpPr txBox="1"/>
            <p:nvPr/>
          </p:nvSpPr>
          <p:spPr>
            <a:xfrm>
              <a:off x="5987446" y="3556676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실제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DEA39-D707-A3D9-8B8D-07E06A04571B}"/>
                </a:ext>
              </a:extLst>
            </p:cNvPr>
            <p:cNvSpPr txBox="1"/>
            <p:nvPr/>
          </p:nvSpPr>
          <p:spPr>
            <a:xfrm>
              <a:off x="3805028" y="5274041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예측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C7BC03-8F08-4801-C9D6-4DB3A072F661}"/>
                </a:ext>
              </a:extLst>
            </p:cNvPr>
            <p:cNvSpPr txBox="1"/>
            <p:nvPr/>
          </p:nvSpPr>
          <p:spPr>
            <a:xfrm>
              <a:off x="7871787" y="5246048"/>
              <a:ext cx="418755" cy="2517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예측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582615-C53B-8781-9522-5F98D8BB802F}"/>
                </a:ext>
              </a:extLst>
            </p:cNvPr>
            <p:cNvSpPr txBox="1"/>
            <p:nvPr/>
          </p:nvSpPr>
          <p:spPr>
            <a:xfrm>
              <a:off x="3117726" y="5577704"/>
              <a:ext cx="1670701" cy="677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예측률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:  97.3%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F1 : 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+mn-ea"/>
                </a:rPr>
                <a:t>93.0%</a:t>
              </a:r>
              <a:endPara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BEAB22-0846-4D51-7162-C0A60DF59546}"/>
                </a:ext>
              </a:extLst>
            </p:cNvPr>
            <p:cNvSpPr txBox="1"/>
            <p:nvPr/>
          </p:nvSpPr>
          <p:spPr>
            <a:xfrm>
              <a:off x="7115381" y="5548194"/>
              <a:ext cx="1730974" cy="6775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54000" tIns="18000" rIns="54000" bIns="1800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예측률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: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+mn-ea"/>
                </a:rPr>
                <a:t>97.4%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+mn-ea"/>
                </a:rPr>
                <a:t>, 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F1 :</a:t>
              </a: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 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+mn-ea"/>
                </a:rPr>
                <a:t>93.5%</a:t>
              </a:r>
              <a:endPara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928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84519-BF89-799E-1A16-5017DE563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2922A13-E0EF-9B91-C32C-593493FD1E3E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075C27C0-C151-9024-65CD-941D70527050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DCB800E0-2C40-9849-7FBA-B19E2479A9E0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CFB58CC-D024-F64C-7BE0-1D4633F01152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4D6EAC-27B1-1344-ED81-58FFADC95725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CF751C-62F6-18EC-A346-60060A2382D0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CF4F43-1ED3-F64A-A543-EEAC5F07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341222"/>
            <a:ext cx="6870496" cy="479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60E187-BEAC-C360-41DA-B473713E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55" y="1523734"/>
            <a:ext cx="7325747" cy="38105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46E887-40B1-D5A7-A696-8B3CDC4E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B0867F-F8B7-2DE2-8D0A-9CF34D06CCDE}"/>
              </a:ext>
            </a:extLst>
          </p:cNvPr>
          <p:cNvGrpSpPr/>
          <p:nvPr/>
        </p:nvGrpSpPr>
        <p:grpSpPr>
          <a:xfrm>
            <a:off x="727148" y="750873"/>
            <a:ext cx="4954793" cy="590349"/>
            <a:chOff x="727148" y="750873"/>
            <a:chExt cx="4954793" cy="5903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732697-06ED-EEDA-8AAD-68C5E2531D7C}"/>
                </a:ext>
              </a:extLst>
            </p:cNvPr>
            <p:cNvSpPr txBox="1"/>
            <p:nvPr/>
          </p:nvSpPr>
          <p:spPr>
            <a:xfrm>
              <a:off x="1387189" y="812427"/>
              <a:ext cx="4294752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SMOTE(</a:t>
              </a:r>
              <a:r>
                <a:rPr lang="ko-KR" altLang="en-US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적용 전</a:t>
              </a:r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65C647-F025-B3F7-520F-599977770315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20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5A10F-FD3B-7DF1-C4E0-D1F52C40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0EEA906-ED67-7D41-3DAF-B5995ACF7068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BEC1935E-210D-AA92-9274-E1C70D083A0F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C9D35197-104E-A802-BF09-D827528E27E9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52C7953-8B24-21CA-023A-EF132B6C71E3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6E99A57-AC31-F1F8-D0C1-616E1DCA9DBD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553D38-0415-A642-3638-ADDA7FBE8C23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95D81B4-18C7-6411-A630-3C3F925C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98" y="1341222"/>
            <a:ext cx="6125273" cy="479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0977CA-6915-759F-4136-A23FA399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88" y="1830822"/>
            <a:ext cx="5836814" cy="3812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2BD62F-7844-D2A1-56F8-74C1C54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FDAD7C-9E94-9A49-32BE-DA88473F95F7}"/>
              </a:ext>
            </a:extLst>
          </p:cNvPr>
          <p:cNvGrpSpPr/>
          <p:nvPr/>
        </p:nvGrpSpPr>
        <p:grpSpPr>
          <a:xfrm>
            <a:off x="727148" y="750873"/>
            <a:ext cx="4954793" cy="590349"/>
            <a:chOff x="727148" y="750873"/>
            <a:chExt cx="4954793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F10389-3CF4-8FA0-74D2-380DCBAACBC2}"/>
                </a:ext>
              </a:extLst>
            </p:cNvPr>
            <p:cNvSpPr txBox="1"/>
            <p:nvPr/>
          </p:nvSpPr>
          <p:spPr>
            <a:xfrm>
              <a:off x="1387189" y="812427"/>
              <a:ext cx="4294752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SMOTE(</a:t>
              </a:r>
              <a:r>
                <a:rPr lang="ko-KR" altLang="en-US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적용 후</a:t>
              </a:r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4D4A3B-55C4-42A4-8832-67F395470E5C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5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1357CA-15F7-A596-4094-70142800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271C046-21F3-AA8D-9977-C48A8B3D2D14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0CD0DEBE-0481-5164-E379-56DCC2CE5397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C8311E34-0230-191E-B3FD-2C81BA16DA59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417139F-E891-C241-8B7B-4AEBE6D4CBE6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69535A2-26B7-3F91-D6F9-59C03977389B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32EEDF-3A61-02D7-61D8-54A868490229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A30F89-6ACA-036D-4C83-8B22A4EA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7" y="1433556"/>
            <a:ext cx="8892532" cy="4499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0870DF-E27E-0698-2F42-33AA32FB5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903" y="3429000"/>
            <a:ext cx="5785830" cy="127206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453CCA-F472-FA78-1CD6-F6517C5B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F4F688-57E1-F4C6-1C19-423EFD4155CE}"/>
              </a:ext>
            </a:extLst>
          </p:cNvPr>
          <p:cNvGrpSpPr/>
          <p:nvPr/>
        </p:nvGrpSpPr>
        <p:grpSpPr>
          <a:xfrm>
            <a:off x="727148" y="750873"/>
            <a:ext cx="5820030" cy="590349"/>
            <a:chOff x="727148" y="750873"/>
            <a:chExt cx="5820030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C51BAE-BCE3-F92E-F98C-D30125A475A8}"/>
                </a:ext>
              </a:extLst>
            </p:cNvPr>
            <p:cNvSpPr txBox="1"/>
            <p:nvPr/>
          </p:nvSpPr>
          <p:spPr>
            <a:xfrm>
              <a:off x="1387189" y="812427"/>
              <a:ext cx="515998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Overfitting(Valid Set)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AEF9A6-4DEF-050A-BD6A-8EE9315116F1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0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CBA09-11B8-5B27-F2D0-EAD59CCC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92F5ED6-1C38-0F60-43D1-0CD4D32E5CA2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1FE031AE-C521-4C2E-4166-E1C002685908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63B7ACB7-2235-B2E7-2DB4-E28A4866A4A2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42658AE-2566-1982-3A01-AD23B72547D7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58AAC6-AC76-E08C-2185-A9F95E5E32E9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EF8285-50DC-31CE-967A-C46D0402DB4B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521D3E-B1F5-9D9D-DD12-EA548D2F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99" y="1388183"/>
            <a:ext cx="624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4018F0-7523-12E7-FE66-D9D14B14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57BF14-AF9A-10E0-A225-0A039CFF0B19}"/>
              </a:ext>
            </a:extLst>
          </p:cNvPr>
          <p:cNvGrpSpPr/>
          <p:nvPr/>
        </p:nvGrpSpPr>
        <p:grpSpPr>
          <a:xfrm>
            <a:off x="727148" y="750873"/>
            <a:ext cx="8520770" cy="590349"/>
            <a:chOff x="727148" y="750873"/>
            <a:chExt cx="8520770" cy="5903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F862EE-CD9A-5390-A5DB-1375CF047914}"/>
                </a:ext>
              </a:extLst>
            </p:cNvPr>
            <p:cNvSpPr txBox="1"/>
            <p:nvPr/>
          </p:nvSpPr>
          <p:spPr>
            <a:xfrm>
              <a:off x="1387189" y="812427"/>
              <a:ext cx="786072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Overfitting(Valid Set – Learning Curve)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FAEF41-ED0B-79D6-490C-9B7F00424621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240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DC391-8912-A2AE-BDB5-A997CEC7E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C8C2F26-5955-9803-749E-FA2179C99937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F0AF0AB8-3DB2-7976-528B-A0B597CB1B81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A1248006-22C0-0854-E326-043B682E4F81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EE54FDF-E7B9-B06F-D0E0-A7EC67E3ECC7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FD46DB-ED93-68DE-1A51-B93B0F583F08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E5961D-996C-12C3-B2D1-677ED3F39F1D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8ED6B9-248F-CBB2-BE9E-8E107B54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38" y="1737636"/>
            <a:ext cx="8421899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7E037D-42A5-FE8F-6A5F-0A32D457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38" y="4029817"/>
            <a:ext cx="10484995" cy="14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41F982-40D7-7CD0-19EE-C2B6F8BB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F291CB-B8E1-75E5-09D2-E79B3AEC82EF}"/>
              </a:ext>
            </a:extLst>
          </p:cNvPr>
          <p:cNvGrpSpPr/>
          <p:nvPr/>
        </p:nvGrpSpPr>
        <p:grpSpPr>
          <a:xfrm>
            <a:off x="727148" y="750873"/>
            <a:ext cx="5381320" cy="590349"/>
            <a:chOff x="727148" y="750873"/>
            <a:chExt cx="5381320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30FACB-AED4-FB1B-CFC6-99FB0B4E7051}"/>
                </a:ext>
              </a:extLst>
            </p:cNvPr>
            <p:cNvSpPr txBox="1"/>
            <p:nvPr/>
          </p:nvSpPr>
          <p:spPr>
            <a:xfrm>
              <a:off x="1387189" y="812427"/>
              <a:ext cx="472127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Overfitting(</a:t>
              </a:r>
              <a:r>
                <a:rPr lang="en-US" altLang="ko-KR" sz="28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KFold</a:t>
              </a:r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9FA0C0-CADF-4275-8F42-8B5D1E7FFD61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989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D89EB-17A5-808A-017A-B81C8881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89B7B8-880B-74A0-81C5-086C5204B3C4}"/>
              </a:ext>
            </a:extLst>
          </p:cNvPr>
          <p:cNvGrpSpPr/>
          <p:nvPr/>
        </p:nvGrpSpPr>
        <p:grpSpPr>
          <a:xfrm>
            <a:off x="580416" y="559339"/>
            <a:ext cx="11031167" cy="5739321"/>
            <a:chOff x="580416" y="559339"/>
            <a:chExt cx="11031167" cy="5739321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07FC5D06-0CF1-D89A-78B2-E9D40D21C00F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3F51D593-BDC1-6D8F-B882-01D4C9AD0BD8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F091172-03F5-4117-D4DE-16DA7E5E87CB}"/>
                </a:ext>
              </a:extLst>
            </p:cNvPr>
            <p:cNvCxnSpPr/>
            <p:nvPr/>
          </p:nvCxnSpPr>
          <p:spPr>
            <a:xfrm>
              <a:off x="580416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42A563C-7F66-DE57-AFEA-E6F3B249BF46}"/>
                </a:ext>
              </a:extLst>
            </p:cNvPr>
            <p:cNvCxnSpPr/>
            <p:nvPr/>
          </p:nvCxnSpPr>
          <p:spPr>
            <a:xfrm>
              <a:off x="11611583" y="962723"/>
              <a:ext cx="0" cy="492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B53C58-FA82-20BF-4F54-93ACC8E5DD81}"/>
                </a:ext>
              </a:extLst>
            </p:cNvPr>
            <p:cNvSpPr txBox="1"/>
            <p:nvPr/>
          </p:nvSpPr>
          <p:spPr>
            <a:xfrm>
              <a:off x="727148" y="750873"/>
              <a:ext cx="109119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035AC399-3B54-3297-20A0-ACF15342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84" y="1430561"/>
            <a:ext cx="609942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37E41F-B39D-123E-BDB5-15BAAEA0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A51C0E-F209-4610-7B6C-DFA4D39EFF82}"/>
              </a:ext>
            </a:extLst>
          </p:cNvPr>
          <p:cNvGrpSpPr/>
          <p:nvPr/>
        </p:nvGrpSpPr>
        <p:grpSpPr>
          <a:xfrm>
            <a:off x="727148" y="750873"/>
            <a:ext cx="8082060" cy="590349"/>
            <a:chOff x="727148" y="750873"/>
            <a:chExt cx="8082060" cy="5903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EE8223-5BA8-ACAF-841F-FBC756DAA01F}"/>
                </a:ext>
              </a:extLst>
            </p:cNvPr>
            <p:cNvSpPr txBox="1"/>
            <p:nvPr/>
          </p:nvSpPr>
          <p:spPr>
            <a:xfrm>
              <a:off x="1387189" y="812427"/>
              <a:ext cx="742201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Modeling – Overfitting(</a:t>
              </a:r>
              <a:r>
                <a:rPr lang="en-US" altLang="ko-KR" sz="28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KFold</a:t>
              </a:r>
              <a:r>
                <a:rPr lang="en-US" altLang="ko-KR" sz="2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 – Learning Curve)</a:t>
              </a:r>
              <a:endPara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600000101010101" charset="-127"/>
                <a:ea typeface="Noto Sans KR Regular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8ECD57-6380-1661-D5BA-4F2923A909CF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563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05C27-F180-043F-F073-407BC67A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AD153A6-1B54-37BB-5066-19FB8C53B80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77FCBDE1-4E19-0A36-E6AC-999BFA5B9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97AF8C-F834-EDD7-BD2F-94F24AAFB8B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8AFE0C9-55C6-9DF4-7F1E-1DAE1C89968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9E66F90-CDF6-6621-89CD-01333E103A09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37506F09-15F7-AE32-DDDA-0C50021DF970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08AA0073-0608-0A6D-0A7A-E4FCCB7049F9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08AC9C5-9A88-2F64-7ED6-25CBAFED9082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A1ADAA16-ACAD-A3EF-5606-8A0F7A9A7236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01B1B9E-FC7B-26B5-8F84-5AAC4B03D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28CB7AD-86DC-097B-6A9B-AB8BB083D049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2A464C7-073C-1657-45EA-28846308EB44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344E0E5-A296-F472-EB8D-51FFC77FA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B96C9547-0B90-FAE5-4BBF-05FBDDB8919D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6EBB043-5869-008B-5D41-82A70DF9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DC53A8-7C63-EFD0-A780-F15ACE4F6C04}"/>
              </a:ext>
            </a:extLst>
          </p:cNvPr>
          <p:cNvGrpSpPr/>
          <p:nvPr/>
        </p:nvGrpSpPr>
        <p:grpSpPr>
          <a:xfrm>
            <a:off x="5381874" y="3133824"/>
            <a:ext cx="1428250" cy="590349"/>
            <a:chOff x="727148" y="750873"/>
            <a:chExt cx="1428250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98E935-FA13-0600-2AB8-8C32F8630CBD}"/>
                </a:ext>
              </a:extLst>
            </p:cNvPr>
            <p:cNvSpPr txBox="1"/>
            <p:nvPr/>
          </p:nvSpPr>
          <p:spPr>
            <a:xfrm>
              <a:off x="1387189" y="812427"/>
              <a:ext cx="768209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결론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4D40C-F927-EC36-3347-176C63D9851A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07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992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B3FC29EE-15C7-3C47-A9E2-4C55C3F9E86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669B857-EE6A-FDB8-56C1-CC6853D6474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4E20AD-E22C-AA12-7673-A54ACDB3CE2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7C13F3-3C7C-531E-AA55-98DC30B6573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F3E2DA-D585-2E1E-D6B1-D60836EAB115}"/>
              </a:ext>
            </a:extLst>
          </p:cNvPr>
          <p:cNvSpPr/>
          <p:nvPr/>
        </p:nvSpPr>
        <p:spPr>
          <a:xfrm>
            <a:off x="1025547" y="1483950"/>
            <a:ext cx="10140899" cy="4309675"/>
          </a:xfrm>
          <a:prstGeom prst="roundRect">
            <a:avLst>
              <a:gd name="adj" fmla="val 20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9B0188-94D2-6AAF-B063-C0CA69A30A6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C5F64F-5361-7EA0-50FC-AD33AAB2DD45}"/>
              </a:ext>
            </a:extLst>
          </p:cNvPr>
          <p:cNvSpPr txBox="1"/>
          <p:nvPr/>
        </p:nvSpPr>
        <p:spPr>
          <a:xfrm>
            <a:off x="1485704" y="812428"/>
            <a:ext cx="1971424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기대 효과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6C4FB09-8D15-8D63-9157-18CC2DFA23EB}"/>
              </a:ext>
            </a:extLst>
          </p:cNvPr>
          <p:cNvGrpSpPr/>
          <p:nvPr/>
        </p:nvGrpSpPr>
        <p:grpSpPr>
          <a:xfrm>
            <a:off x="1467634" y="1962565"/>
            <a:ext cx="1981200" cy="3558438"/>
            <a:chOff x="2080260" y="1958340"/>
            <a:chExt cx="1981200" cy="355843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A813B3D-8445-6827-8418-C0342A15BBA9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EB3F818-38FA-1AD5-2DA2-AC01052C554A}"/>
                </a:ext>
              </a:extLst>
            </p:cNvPr>
            <p:cNvGrpSpPr/>
            <p:nvPr/>
          </p:nvGrpSpPr>
          <p:grpSpPr>
            <a:xfrm>
              <a:off x="2245303" y="2072341"/>
              <a:ext cx="1728088" cy="3186637"/>
              <a:chOff x="2321503" y="2072341"/>
              <a:chExt cx="1728088" cy="3186637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0954960-D3DA-97BF-6DE0-F413D699CA35}"/>
                  </a:ext>
                </a:extLst>
              </p:cNvPr>
              <p:cNvGrpSpPr/>
              <p:nvPr/>
            </p:nvGrpSpPr>
            <p:grpSpPr>
              <a:xfrm>
                <a:off x="2321503" y="2288425"/>
                <a:ext cx="1728088" cy="2970553"/>
                <a:chOff x="2173794" y="2307732"/>
                <a:chExt cx="1728088" cy="2970553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F08D2A7-86C2-0432-5A41-D7EBAEDE0B37}"/>
                    </a:ext>
                  </a:extLst>
                </p:cNvPr>
                <p:cNvSpPr/>
                <p:nvPr/>
              </p:nvSpPr>
              <p:spPr>
                <a:xfrm>
                  <a:off x="239773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94B98A-DC6C-6A55-F784-4CD83C106774}"/>
                    </a:ext>
                  </a:extLst>
                </p:cNvPr>
                <p:cNvSpPr txBox="1"/>
                <p:nvPr/>
              </p:nvSpPr>
              <p:spPr>
                <a:xfrm>
                  <a:off x="2471431" y="399379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품질비용 절감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13EEDC8-9CD8-6CC8-0E87-59186FDE38CB}"/>
                    </a:ext>
                  </a:extLst>
                </p:cNvPr>
                <p:cNvSpPr txBox="1"/>
                <p:nvPr/>
              </p:nvSpPr>
              <p:spPr>
                <a:xfrm>
                  <a:off x="2173794" y="4318604"/>
                  <a:ext cx="1728088" cy="959681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rtl="0" fontAlgn="ba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97%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의 높</a:t>
                  </a:r>
                  <a:r>
                    <a:rPr lang="ko-KR" altLang="en-US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은 정확도로 데이터 기반불량 검출 자동화를 통해 별다른 시스템을 적용하지 않아도 품질 비용을 절감할 수 있다</a:t>
                  </a:r>
                  <a:r>
                    <a:rPr lang="en-US" altLang="ko-KR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.</a:t>
                  </a:r>
                </a:p>
              </p:txBody>
            </p:sp>
            <p:pic>
              <p:nvPicPr>
                <p:cNvPr id="41" name="그래픽 40" descr="망원경 단색으로 채워진">
                  <a:extLst>
                    <a:ext uri="{FF2B5EF4-FFF2-40B4-BE49-F238E27FC236}">
                      <a16:creationId xmlns:a16="http://schemas.microsoft.com/office/drawing/2014/main" id="{C18D9316-E76C-4C34-826D-317D00996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2286" y="2655400"/>
                  <a:ext cx="513953" cy="513953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2" descr="인쇄 유무 확인(날인 누락), 불량 일부인 검사 비전검사기 : 네이버 블로그">
                <a:hlinkClick r:id="rId4"/>
                <a:extLst>
                  <a:ext uri="{FF2B5EF4-FFF2-40B4-BE49-F238E27FC236}">
                    <a16:creationId xmlns:a16="http://schemas.microsoft.com/office/drawing/2014/main" id="{02123D45-F934-0D30-A642-C1B5BF233F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0" t="51795" r="77765" b="16543"/>
              <a:stretch/>
            </p:blipFill>
            <p:spPr bwMode="auto">
              <a:xfrm>
                <a:off x="2342462" y="2072341"/>
                <a:ext cx="1622702" cy="16601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B7B68CD-19FD-D742-6C03-3B75F080E4A3}"/>
              </a:ext>
            </a:extLst>
          </p:cNvPr>
          <p:cNvGrpSpPr/>
          <p:nvPr/>
        </p:nvGrpSpPr>
        <p:grpSpPr>
          <a:xfrm>
            <a:off x="6317988" y="1953238"/>
            <a:ext cx="1981200" cy="3558438"/>
            <a:chOff x="8088207" y="1953238"/>
            <a:chExt cx="1981200" cy="355843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980371-3388-8BB0-279F-67C826AB4650}"/>
                </a:ext>
              </a:extLst>
            </p:cNvPr>
            <p:cNvSpPr/>
            <p:nvPr/>
          </p:nvSpPr>
          <p:spPr>
            <a:xfrm>
              <a:off x="8088207" y="1953238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8D5B960-E242-A65B-F34C-B57A33E855B2}"/>
                </a:ext>
              </a:extLst>
            </p:cNvPr>
            <p:cNvGrpSpPr/>
            <p:nvPr/>
          </p:nvGrpSpPr>
          <p:grpSpPr>
            <a:xfrm>
              <a:off x="8247184" y="2099849"/>
              <a:ext cx="1728088" cy="2982083"/>
              <a:chOff x="8170984" y="2099849"/>
              <a:chExt cx="1728088" cy="298208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674DBA4-3AA1-7785-E007-15433D0E8636}"/>
                  </a:ext>
                </a:extLst>
              </p:cNvPr>
              <p:cNvGrpSpPr/>
              <p:nvPr/>
            </p:nvGrpSpPr>
            <p:grpSpPr>
              <a:xfrm>
                <a:off x="8170984" y="2288425"/>
                <a:ext cx="1728088" cy="2793507"/>
                <a:chOff x="6289444" y="2307732"/>
                <a:chExt cx="1728088" cy="2793507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045CF6C0-99F0-92AB-8A43-57114D2A7730}"/>
                    </a:ext>
                  </a:extLst>
                </p:cNvPr>
                <p:cNvSpPr/>
                <p:nvPr/>
              </p:nvSpPr>
              <p:spPr>
                <a:xfrm>
                  <a:off x="651338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580B866-D9DF-BB72-5F96-A6BB1B395F8A}"/>
                    </a:ext>
                  </a:extLst>
                </p:cNvPr>
                <p:cNvSpPr txBox="1"/>
                <p:nvPr/>
              </p:nvSpPr>
              <p:spPr>
                <a:xfrm>
                  <a:off x="6587081" y="400141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인사이트 제공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5354EBD-D070-13BC-A3C1-11B6EE7E8DA1}"/>
                    </a:ext>
                  </a:extLst>
                </p:cNvPr>
                <p:cNvSpPr txBox="1"/>
                <p:nvPr/>
              </p:nvSpPr>
              <p:spPr>
                <a:xfrm>
                  <a:off x="6289444" y="4326224"/>
                  <a:ext cx="1728088" cy="775015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fontAlgn="base">
                    <a:spcBef>
                      <a:spcPts val="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관리자에게 현재 상태를 보다 빠르게 파악할 수 있게 해주며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,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이슈 원인파악에 도움을 준다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.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pic>
              <p:nvPicPr>
                <p:cNvPr id="77" name="그래픽 76" descr="블록체인 단색으로 채워진">
                  <a:extLst>
                    <a:ext uri="{FF2B5EF4-FFF2-40B4-BE49-F238E27FC236}">
                      <a16:creationId xmlns:a16="http://schemas.microsoft.com/office/drawing/2014/main" id="{EF243868-7D3F-DCE1-C307-8DE9EDB7D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518" y="2655400"/>
                  <a:ext cx="472788" cy="472788"/>
                </a:xfrm>
                <a:prstGeom prst="rect">
                  <a:avLst/>
                </a:prstGeom>
              </p:spPr>
            </p:pic>
          </p:grpSp>
          <p:pic>
            <p:nvPicPr>
              <p:cNvPr id="73" name="Picture 14" descr="근본 원인 분석 방법 | 정의, 이점 및 5가지 최고의 도구 | 2024년 업데이트 - AhaSlides">
                <a:hlinkClick r:id="rId8"/>
                <a:extLst>
                  <a:ext uri="{FF2B5EF4-FFF2-40B4-BE49-F238E27FC236}">
                    <a16:creationId xmlns:a16="http://schemas.microsoft.com/office/drawing/2014/main" id="{5A1444C0-FD15-3730-8C50-9557A8455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2322" y="2099849"/>
                <a:ext cx="1588259" cy="15882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C73C0F0-A749-D1B1-9406-EFAE2D8B21AF}"/>
              </a:ext>
            </a:extLst>
          </p:cNvPr>
          <p:cNvGrpSpPr/>
          <p:nvPr/>
        </p:nvGrpSpPr>
        <p:grpSpPr>
          <a:xfrm>
            <a:off x="8743166" y="1953238"/>
            <a:ext cx="1981200" cy="3558438"/>
            <a:chOff x="2080260" y="1958340"/>
            <a:chExt cx="1981200" cy="355843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39DEC81-4E4C-47A6-B018-E59B774EB2A8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CB1FD53-00BA-730D-B85B-7B94933D7169}"/>
                </a:ext>
              </a:extLst>
            </p:cNvPr>
            <p:cNvGrpSpPr/>
            <p:nvPr/>
          </p:nvGrpSpPr>
          <p:grpSpPr>
            <a:xfrm>
              <a:off x="2245303" y="2288425"/>
              <a:ext cx="1728088" cy="2970553"/>
              <a:chOff x="2173794" y="2307732"/>
              <a:chExt cx="1728088" cy="2970553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10BB9BE-BD55-5541-2AE6-1B7313232F24}"/>
                  </a:ext>
                </a:extLst>
              </p:cNvPr>
              <p:cNvSpPr/>
              <p:nvPr/>
            </p:nvSpPr>
            <p:spPr>
              <a:xfrm>
                <a:off x="2397732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513239-199D-F971-A62E-41C9EA367193}"/>
                  </a:ext>
                </a:extLst>
              </p:cNvPr>
              <p:cNvSpPr txBox="1"/>
              <p:nvPr/>
            </p:nvSpPr>
            <p:spPr>
              <a:xfrm>
                <a:off x="2471433" y="399379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즉각적인 대응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B0B0C86-7701-9F5C-0BF9-0FA74385D058}"/>
                  </a:ext>
                </a:extLst>
              </p:cNvPr>
              <p:cNvSpPr txBox="1"/>
              <p:nvPr/>
            </p:nvSpPr>
            <p:spPr>
              <a:xfrm>
                <a:off x="2173794" y="4318604"/>
                <a:ext cx="1728088" cy="959681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rtl="0" fontAlgn="ba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스스로 학습하는 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ML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을 적용하여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즉각적인 대응을 가능케 하며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빠른 적응성을 통해 다양한 상황에 대처할 수 있다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.</a:t>
                </a:r>
              </a:p>
            </p:txBody>
          </p:sp>
          <p:pic>
            <p:nvPicPr>
              <p:cNvPr id="84" name="그래픽 83" descr="망원경 단색으로 채워진">
                <a:extLst>
                  <a:ext uri="{FF2B5EF4-FFF2-40B4-BE49-F238E27FC236}">
                    <a16:creationId xmlns:a16="http://schemas.microsoft.com/office/drawing/2014/main" id="{36007E4F-C453-16CC-CB1B-3025EE5B2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52286" y="2655400"/>
                <a:ext cx="513953" cy="513953"/>
              </a:xfrm>
              <a:prstGeom prst="rect">
                <a:avLst/>
              </a:prstGeom>
            </p:spPr>
          </p:pic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0E6AD9-1967-BF23-6018-E1658C7EDAB9}"/>
              </a:ext>
            </a:extLst>
          </p:cNvPr>
          <p:cNvGrpSpPr/>
          <p:nvPr/>
        </p:nvGrpSpPr>
        <p:grpSpPr>
          <a:xfrm>
            <a:off x="3892811" y="1962565"/>
            <a:ext cx="1981200" cy="3558438"/>
            <a:chOff x="3892811" y="1962565"/>
            <a:chExt cx="1981200" cy="355843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23BFA0F-469B-CCEA-276C-58CA6C164E03}"/>
                </a:ext>
              </a:extLst>
            </p:cNvPr>
            <p:cNvSpPr/>
            <p:nvPr/>
          </p:nvSpPr>
          <p:spPr>
            <a:xfrm>
              <a:off x="3892811" y="1962565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548CA0B-D899-02BA-5537-E8882B69DD9B}"/>
                </a:ext>
              </a:extLst>
            </p:cNvPr>
            <p:cNvGrpSpPr/>
            <p:nvPr/>
          </p:nvGrpSpPr>
          <p:grpSpPr>
            <a:xfrm>
              <a:off x="4058557" y="2288425"/>
              <a:ext cx="1728088" cy="2793507"/>
              <a:chOff x="4231619" y="2307732"/>
              <a:chExt cx="1728088" cy="2793507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50463A4C-D902-A59D-F049-B107A5900599}"/>
                  </a:ext>
                </a:extLst>
              </p:cNvPr>
              <p:cNvSpPr/>
              <p:nvPr/>
            </p:nvSpPr>
            <p:spPr>
              <a:xfrm>
                <a:off x="4455557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8ACEDF-DDC2-90A8-F9D9-2676BB921B0D}"/>
                  </a:ext>
                </a:extLst>
              </p:cNvPr>
              <p:cNvSpPr txBox="1"/>
              <p:nvPr/>
            </p:nvSpPr>
            <p:spPr>
              <a:xfrm>
                <a:off x="4529256" y="400141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유지보수 용이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B423692-2AA6-9709-C68B-1F9E2FB56ED3}"/>
                  </a:ext>
                </a:extLst>
              </p:cNvPr>
              <p:cNvSpPr txBox="1"/>
              <p:nvPr/>
            </p:nvSpPr>
            <p:spPr>
              <a:xfrm>
                <a:off x="4231619" y="4326224"/>
                <a:ext cx="1728088" cy="775015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fontAlgn="base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부가적인 품질 테스터가 불필요 하며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관리자의 유지보수와 공장 내 공간활용에 보다 용이하다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  <p:pic>
            <p:nvPicPr>
              <p:cNvPr id="93" name="그래픽 92" descr="흑백 단색으로 채워진">
                <a:extLst>
                  <a:ext uri="{FF2B5EF4-FFF2-40B4-BE49-F238E27FC236}">
                    <a16:creationId xmlns:a16="http://schemas.microsoft.com/office/drawing/2014/main" id="{1049DBFF-D128-AF36-22F5-DF4E348EA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10785" y="2640690"/>
                <a:ext cx="512605" cy="512605"/>
              </a:xfrm>
              <a:prstGeom prst="rect">
                <a:avLst/>
              </a:prstGeom>
            </p:spPr>
          </p:pic>
        </p:grpSp>
        <p:pic>
          <p:nvPicPr>
            <p:cNvPr id="88" name="Picture 1" descr="설비관리 과정 이미지 입니다.">
              <a:extLst>
                <a:ext uri="{FF2B5EF4-FFF2-40B4-BE49-F238E27FC236}">
                  <a16:creationId xmlns:a16="http://schemas.microsoft.com/office/drawing/2014/main" id="{5AB09D17-D1A6-30EA-F104-9371187B1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2" t="43992" r="48007" b="11729"/>
            <a:stretch/>
          </p:blipFill>
          <p:spPr bwMode="auto">
            <a:xfrm>
              <a:off x="4091897" y="2081876"/>
              <a:ext cx="1620000" cy="16927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십자형 88">
              <a:extLst>
                <a:ext uri="{FF2B5EF4-FFF2-40B4-BE49-F238E27FC236}">
                  <a16:creationId xmlns:a16="http://schemas.microsoft.com/office/drawing/2014/main" id="{04CC6830-7EBC-161E-3E29-473A56E0E7B7}"/>
                </a:ext>
              </a:extLst>
            </p:cNvPr>
            <p:cNvSpPr/>
            <p:nvPr/>
          </p:nvSpPr>
          <p:spPr>
            <a:xfrm rot="2807399">
              <a:off x="4452977" y="2432208"/>
              <a:ext cx="900000" cy="900000"/>
            </a:xfrm>
            <a:prstGeom prst="plus">
              <a:avLst>
                <a:gd name="adj" fmla="val 44236"/>
              </a:avLst>
            </a:prstGeom>
            <a:solidFill>
              <a:srgbClr val="FF0000"/>
            </a:solidFill>
            <a:ln w="31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4" name="Picture 6" descr="빠른 학습 실루엣 개인 지도 교사에 대한 스톡 벡터 아트 및 기타 이미지 - 개인 지도 교사, 깔때기, 사람 뇌 - iStock">
            <a:extLst>
              <a:ext uri="{FF2B5EF4-FFF2-40B4-BE49-F238E27FC236}">
                <a16:creationId xmlns:a16="http://schemas.microsoft.com/office/drawing/2014/main" id="{9700D4D2-359D-9311-449A-EB485CAF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014" y="2056004"/>
            <a:ext cx="1620000" cy="181250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720FDB-A163-E8E2-5491-50387A2A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67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1628531-E854-51C5-8F71-14CEEF0549D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9E67CBC8-54FB-0A34-266E-125C0E5FD61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56906C-9E35-AD6D-01F1-2B98C333809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5132-A8CB-62DD-D267-FAB16B7598A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AF4CF8-7D7B-539C-EDBC-29C316F617DA}"/>
              </a:ext>
            </a:extLst>
          </p:cNvPr>
          <p:cNvGrpSpPr/>
          <p:nvPr/>
        </p:nvGrpSpPr>
        <p:grpSpPr>
          <a:xfrm>
            <a:off x="4372879" y="2135840"/>
            <a:ext cx="3446241" cy="3446241"/>
            <a:chOff x="4676354" y="2456536"/>
            <a:chExt cx="3096593" cy="3096593"/>
          </a:xfrm>
        </p:grpSpPr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590C2BD3-ADB0-2F72-756C-2179A9543A2C}"/>
                </a:ext>
              </a:extLst>
            </p:cNvPr>
            <p:cNvSpPr/>
            <p:nvPr/>
          </p:nvSpPr>
          <p:spPr>
            <a:xfrm>
              <a:off x="4773661" y="2553843"/>
              <a:ext cx="2901979" cy="2901979"/>
            </a:xfrm>
            <a:prstGeom prst="donut">
              <a:avLst>
                <a:gd name="adj" fmla="val 93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20" name="원형: 비어 있음 19">
              <a:extLst>
                <a:ext uri="{FF2B5EF4-FFF2-40B4-BE49-F238E27FC236}">
                  <a16:creationId xmlns:a16="http://schemas.microsoft.com/office/drawing/2014/main" id="{2AF4B972-28A4-3B31-53BE-F5AD32AB9ED4}"/>
                </a:ext>
              </a:extLst>
            </p:cNvPr>
            <p:cNvSpPr/>
            <p:nvPr/>
          </p:nvSpPr>
          <p:spPr>
            <a:xfrm>
              <a:off x="4676354" y="2456536"/>
              <a:ext cx="3096593" cy="3096593"/>
            </a:xfrm>
            <a:prstGeom prst="donut">
              <a:avLst>
                <a:gd name="adj" fmla="val 14776"/>
              </a:avLst>
            </a:prstGeom>
            <a:noFill/>
            <a:ln w="6350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A0CD28D-617E-D3FD-3D9D-C8C9DDFEEF02}"/>
              </a:ext>
            </a:extLst>
          </p:cNvPr>
          <p:cNvSpPr/>
          <p:nvPr/>
        </p:nvSpPr>
        <p:spPr>
          <a:xfrm>
            <a:off x="7343775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DE3E1B5-1495-99DF-9B62-F416CC764401}"/>
              </a:ext>
            </a:extLst>
          </p:cNvPr>
          <p:cNvSpPr/>
          <p:nvPr/>
        </p:nvSpPr>
        <p:spPr>
          <a:xfrm>
            <a:off x="7721026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Affected item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542F409-4EC0-ABB1-C2E0-1697316889B3}"/>
              </a:ext>
            </a:extLst>
          </p:cNvPr>
          <p:cNvSpPr/>
          <p:nvPr/>
        </p:nvSpPr>
        <p:spPr>
          <a:xfrm>
            <a:off x="7343775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E4E7601-EF7C-816C-7203-11C8064A0ECC}"/>
              </a:ext>
            </a:extLst>
          </p:cNvPr>
          <p:cNvSpPr/>
          <p:nvPr/>
        </p:nvSpPr>
        <p:spPr>
          <a:xfrm>
            <a:off x="7721026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절감 비용 계산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F265B4-8B0B-32E1-7CCE-B01D2DAE23F9}"/>
              </a:ext>
            </a:extLst>
          </p:cNvPr>
          <p:cNvSpPr/>
          <p:nvPr/>
        </p:nvSpPr>
        <p:spPr>
          <a:xfrm flipH="1">
            <a:off x="4727576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7A3E3EB-9D9A-AA76-5B18-BEBF1C431BFF}"/>
              </a:ext>
            </a:extLst>
          </p:cNvPr>
          <p:cNvSpPr/>
          <p:nvPr/>
        </p:nvSpPr>
        <p:spPr>
          <a:xfrm flipH="1">
            <a:off x="2103340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새로운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0943D6-3BFD-909D-0F82-A0203F1A7AE9}"/>
              </a:ext>
            </a:extLst>
          </p:cNvPr>
          <p:cNvSpPr/>
          <p:nvPr/>
        </p:nvSpPr>
        <p:spPr>
          <a:xfrm flipH="1">
            <a:off x="4727576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E9A5E5-373D-7040-6B48-C6C814E39B93}"/>
              </a:ext>
            </a:extLst>
          </p:cNvPr>
          <p:cNvSpPr/>
          <p:nvPr/>
        </p:nvSpPr>
        <p:spPr>
          <a:xfrm flipH="1">
            <a:off x="2103340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Upper Lower line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8FD4C0A-841C-A73D-5048-4533C40DAA83}"/>
              </a:ext>
            </a:extLst>
          </p:cNvPr>
          <p:cNvCxnSpPr/>
          <p:nvPr/>
        </p:nvCxnSpPr>
        <p:spPr>
          <a:xfrm flipH="1">
            <a:off x="4717375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B08C1BC-AF38-58B0-36E2-E3ED7BF947BA}"/>
              </a:ext>
            </a:extLst>
          </p:cNvPr>
          <p:cNvCxnSpPr>
            <a:cxnSpLocks/>
          </p:cNvCxnSpPr>
          <p:nvPr/>
        </p:nvCxnSpPr>
        <p:spPr>
          <a:xfrm>
            <a:off x="4716700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B95740-6C3C-3561-2872-33C4C389B490}"/>
              </a:ext>
            </a:extLst>
          </p:cNvPr>
          <p:cNvCxnSpPr>
            <a:cxnSpLocks/>
          </p:cNvCxnSpPr>
          <p:nvPr/>
        </p:nvCxnSpPr>
        <p:spPr>
          <a:xfrm flipH="1">
            <a:off x="7331075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95DE433-718C-D60C-6AF3-8411C35B161D}"/>
              </a:ext>
            </a:extLst>
          </p:cNvPr>
          <p:cNvCxnSpPr>
            <a:cxnSpLocks/>
          </p:cNvCxnSpPr>
          <p:nvPr/>
        </p:nvCxnSpPr>
        <p:spPr>
          <a:xfrm>
            <a:off x="7338574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76C7E1-661B-CDCD-7CBA-17F0A64B0B7E}"/>
              </a:ext>
            </a:extLst>
          </p:cNvPr>
          <p:cNvSpPr txBox="1"/>
          <p:nvPr/>
        </p:nvSpPr>
        <p:spPr>
          <a:xfrm>
            <a:off x="2237397" y="3000194"/>
            <a:ext cx="1945079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불량이 발생하는 각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 범위를 특정하여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불량품을 선별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75F5F2-466A-9C74-237A-33792CB80AC4}"/>
              </a:ext>
            </a:extLst>
          </p:cNvPr>
          <p:cNvSpPr txBox="1"/>
          <p:nvPr/>
        </p:nvSpPr>
        <p:spPr>
          <a:xfrm>
            <a:off x="8098851" y="3000194"/>
            <a:ext cx="1768254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Affected item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에 대해 후속 공정 설비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parameter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조정으로 불량 가능성 감소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F2A009-3914-0D7B-9A79-6A0D3D409617}"/>
              </a:ext>
            </a:extLst>
          </p:cNvPr>
          <p:cNvSpPr txBox="1"/>
          <p:nvPr/>
        </p:nvSpPr>
        <p:spPr>
          <a:xfrm>
            <a:off x="8098851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실제로 절감되는 비용 계산하여 성과를 수치로 표시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8B9A1-C3E2-9679-16AE-0C372C6B7B12}"/>
              </a:ext>
            </a:extLst>
          </p:cNvPr>
          <p:cNvSpPr txBox="1"/>
          <p:nvPr/>
        </p:nvSpPr>
        <p:spPr>
          <a:xfrm>
            <a:off x="2325809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보다 쉽게 불량을 판별할 수 있는 새로운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를 도출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2E03949-E758-C224-7137-A07DD45F9CEA}"/>
              </a:ext>
            </a:extLst>
          </p:cNvPr>
          <p:cNvSpPr/>
          <p:nvPr/>
        </p:nvSpPr>
        <p:spPr>
          <a:xfrm>
            <a:off x="5190020" y="2970871"/>
            <a:ext cx="1811960" cy="18119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C3439F9-1A32-1209-EFE2-D4C663C28BA2}"/>
              </a:ext>
            </a:extLst>
          </p:cNvPr>
          <p:cNvSpPr/>
          <p:nvPr/>
        </p:nvSpPr>
        <p:spPr>
          <a:xfrm>
            <a:off x="5190019" y="2970871"/>
            <a:ext cx="1811960" cy="1811960"/>
          </a:xfrm>
          <a:prstGeom prst="ellipse">
            <a:avLst/>
          </a:prstGeom>
          <a:solidFill>
            <a:srgbClr val="2A2A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CD138F-F8F4-B66A-A3DC-55A24DD5B4CE}"/>
              </a:ext>
            </a:extLst>
          </p:cNvPr>
          <p:cNvSpPr txBox="1"/>
          <p:nvPr/>
        </p:nvSpPr>
        <p:spPr>
          <a:xfrm>
            <a:off x="1485704" y="812428"/>
            <a:ext cx="1971424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추가 목표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8F3A3E-10F9-47B7-9C21-110BE6C1F74A}"/>
              </a:ext>
            </a:extLst>
          </p:cNvPr>
          <p:cNvSpPr txBox="1"/>
          <p:nvPr/>
        </p:nvSpPr>
        <p:spPr>
          <a:xfrm>
            <a:off x="1486498" y="1280083"/>
            <a:ext cx="4752634" cy="79386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/>
              <a:t>현시스템의 한계점은 공정이 모두 마무리 된 이후</a:t>
            </a:r>
            <a:r>
              <a:rPr lang="en-US" altLang="ko-KR" sz="1400" dirty="0"/>
              <a:t>, </a:t>
            </a:r>
            <a:r>
              <a:rPr lang="ko-KR" altLang="en-US" sz="1400" dirty="0"/>
              <a:t>불량 판별이 가능함</a:t>
            </a:r>
            <a:endParaRPr lang="en-US" altLang="ko-KR" sz="1400" dirty="0"/>
          </a:p>
          <a:p>
            <a:r>
              <a:rPr lang="ko-KR" altLang="en-US" sz="1400" dirty="0"/>
              <a:t>이러한 과정에서 불필요한 재화 소모와 추가 개선 사항을 포함하여</a:t>
            </a:r>
            <a:endParaRPr lang="en-US" altLang="ko-KR" sz="1400" dirty="0"/>
          </a:p>
          <a:p>
            <a:r>
              <a:rPr lang="ko-KR" altLang="en-US" sz="1400" dirty="0"/>
              <a:t>추가목표를 선정하였다</a:t>
            </a:r>
            <a:r>
              <a:rPr lang="en-US" altLang="ko-KR" sz="1400" dirty="0"/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3042D4-8E73-3228-EA29-EB9D0C27F87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90F357-9050-8698-AC1C-4AB9CAAD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26BE2C74-7F32-93D3-63CA-1CA4763E937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F5FD8257-5106-458A-139A-04A022CA1B6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D8D924-7591-B5D0-1EBF-DA5FF1C82E6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FBF8EA-5E77-51E7-6BAA-FAC1A672F6D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FF634C-B215-519A-3144-7BE959B4CA25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4B9B0-8C39-BBBA-814E-0632AB818DAF}"/>
              </a:ext>
            </a:extLst>
          </p:cNvPr>
          <p:cNvSpPr txBox="1"/>
          <p:nvPr/>
        </p:nvSpPr>
        <p:spPr>
          <a:xfrm>
            <a:off x="1467042" y="815579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배경</a:t>
            </a:r>
          </a:p>
        </p:txBody>
      </p:sp>
      <p:sp>
        <p:nvSpPr>
          <p:cNvPr id="13" name="Google Shape;93;p1">
            <a:extLst>
              <a:ext uri="{FF2B5EF4-FFF2-40B4-BE49-F238E27FC236}">
                <a16:creationId xmlns:a16="http://schemas.microsoft.com/office/drawing/2014/main" id="{969E9BAB-1B1E-7E2A-FA7E-339249141F94}"/>
              </a:ext>
            </a:extLst>
          </p:cNvPr>
          <p:cNvSpPr txBox="1"/>
          <p:nvPr/>
        </p:nvSpPr>
        <p:spPr>
          <a:xfrm>
            <a:off x="1388284" y="1554320"/>
            <a:ext cx="52038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건식 플라즈마 식각</a:t>
            </a:r>
            <a:r>
              <a:rPr lang="en-US" altLang="ko-KR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(Etching)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94;p1">
            <a:extLst>
              <a:ext uri="{FF2B5EF4-FFF2-40B4-BE49-F238E27FC236}">
                <a16:creationId xmlns:a16="http://schemas.microsoft.com/office/drawing/2014/main" id="{3AA19547-238C-3A17-085C-975912D65D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87FAD1-488D-6F83-5886-48C1277F0D89}"/>
              </a:ext>
            </a:extLst>
          </p:cNvPr>
          <p:cNvGrpSpPr/>
          <p:nvPr/>
        </p:nvGrpSpPr>
        <p:grpSpPr>
          <a:xfrm>
            <a:off x="1010985" y="2716374"/>
            <a:ext cx="5419641" cy="3476949"/>
            <a:chOff x="802430" y="2453951"/>
            <a:chExt cx="5419641" cy="34769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B45AC23-B97C-A384-0410-8B27A6DC2B80}"/>
                </a:ext>
              </a:extLst>
            </p:cNvPr>
            <p:cNvSpPr/>
            <p:nvPr/>
          </p:nvSpPr>
          <p:spPr>
            <a:xfrm>
              <a:off x="802430" y="2453951"/>
              <a:ext cx="5419641" cy="3476949"/>
            </a:xfrm>
            <a:prstGeom prst="roundRect">
              <a:avLst>
                <a:gd name="adj" fmla="val 2559"/>
              </a:avLst>
            </a:prstGeom>
            <a:solidFill>
              <a:srgbClr val="D9D9D9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3162F87-767D-2FE8-E21C-263648D7515F}"/>
                </a:ext>
              </a:extLst>
            </p:cNvPr>
            <p:cNvGrpSpPr/>
            <p:nvPr/>
          </p:nvGrpSpPr>
          <p:grpSpPr>
            <a:xfrm>
              <a:off x="931472" y="2587760"/>
              <a:ext cx="5172275" cy="3219209"/>
              <a:chOff x="724561" y="3747015"/>
              <a:chExt cx="5172275" cy="3479934"/>
            </a:xfrm>
          </p:grpSpPr>
          <p:sp>
            <p:nvSpPr>
              <p:cNvPr id="30" name="Google Shape;95;p1">
                <a:extLst>
                  <a:ext uri="{FF2B5EF4-FFF2-40B4-BE49-F238E27FC236}">
                    <a16:creationId xmlns:a16="http://schemas.microsoft.com/office/drawing/2014/main" id="{092F378A-7EDD-4002-BA6D-27B62034B201}"/>
                  </a:ext>
                </a:extLst>
              </p:cNvPr>
              <p:cNvSpPr txBox="1"/>
              <p:nvPr/>
            </p:nvSpPr>
            <p:spPr>
              <a:xfrm>
                <a:off x="727458" y="4132849"/>
                <a:ext cx="5169378" cy="3094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…(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중략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건식 플라즈마 식각 공정은 습식 식각 등 타 공정 보다 훨씬 정교하게 만들 수 있어 반도체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디스플레이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제조 공정의 </a:t>
                </a:r>
                <a:r>
                  <a:rPr lang="en-US" altLang="ko-KR" dirty="0">
                    <a:solidFill>
                      <a:srgbClr val="FF0000"/>
                    </a:solidFill>
                    <a:latin typeface="+mn-ea"/>
                  </a:rPr>
                  <a:t>60 ~ 70%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에서 건식 플라즈마 식각 공정이 사용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된다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하지만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매우 작은 원자 단위의 식각 가스 입자들로 인해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공정 파라미터 변화에 취약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하다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쉽게 예측할 수 있는 범위를 넘어서는 공정인자와 결과 간의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“</a:t>
                </a:r>
                <a:r>
                  <a:rPr lang="ko-KR" altLang="en-US" dirty="0" err="1">
                    <a:solidFill>
                      <a:srgbClr val="FF0000"/>
                    </a:solidFill>
                    <a:latin typeface="+mn-ea"/>
                  </a:rPr>
                  <a:t>비선형성＂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을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보여주기 때문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31" name="Google Shape;116;p2">
                <a:extLst>
                  <a:ext uri="{FF2B5EF4-FFF2-40B4-BE49-F238E27FC236}">
                    <a16:creationId xmlns:a16="http://schemas.microsoft.com/office/drawing/2014/main" id="{1D8094C8-ED0F-7BAA-3609-356D6346631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12419" b="39514"/>
              <a:stretch/>
            </p:blipFill>
            <p:spPr>
              <a:xfrm>
                <a:off x="724561" y="3747015"/>
                <a:ext cx="5169378" cy="386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5C9BA9-A97B-4A55-F349-2232377D84B1}"/>
                  </a:ext>
                </a:extLst>
              </p:cNvPr>
              <p:cNvSpPr txBox="1"/>
              <p:nvPr/>
            </p:nvSpPr>
            <p:spPr>
              <a:xfrm>
                <a:off x="4585722" y="6735367"/>
                <a:ext cx="128918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*2021.08.27 </a:t>
                </a:r>
                <a:r>
                  <a:rPr lang="ko-KR" altLang="en-US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기사 발췌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F8A0AC-8BDB-79B6-F3DB-9E45AEB0C087}"/>
              </a:ext>
            </a:extLst>
          </p:cNvPr>
          <p:cNvGrpSpPr/>
          <p:nvPr/>
        </p:nvGrpSpPr>
        <p:grpSpPr>
          <a:xfrm>
            <a:off x="6627422" y="824244"/>
            <a:ext cx="4221280" cy="2585390"/>
            <a:chOff x="6368803" y="651999"/>
            <a:chExt cx="4221280" cy="2585390"/>
          </a:xfrm>
        </p:grpSpPr>
        <p:pic>
          <p:nvPicPr>
            <p:cNvPr id="34" name="Google Shape;118;p2">
              <a:extLst>
                <a:ext uri="{FF2B5EF4-FFF2-40B4-BE49-F238E27FC236}">
                  <a16:creationId xmlns:a16="http://schemas.microsoft.com/office/drawing/2014/main" id="{3FF22433-1C92-3722-1AAC-428E8984AFC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8" t="29095" r="79419" b="22880"/>
            <a:stretch/>
          </p:blipFill>
          <p:spPr>
            <a:xfrm>
              <a:off x="6652387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5" name="Google Shape;118;p2">
              <a:extLst>
                <a:ext uri="{FF2B5EF4-FFF2-40B4-BE49-F238E27FC236}">
                  <a16:creationId xmlns:a16="http://schemas.microsoft.com/office/drawing/2014/main" id="{324A7556-C592-C208-36A3-92EBEA30DA2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8430" t="18248" r="58775" b="27216"/>
            <a:stretch/>
          </p:blipFill>
          <p:spPr>
            <a:xfrm>
              <a:off x="8071075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6" name="Google Shape;118;p2">
              <a:extLst>
                <a:ext uri="{FF2B5EF4-FFF2-40B4-BE49-F238E27FC236}">
                  <a16:creationId xmlns:a16="http://schemas.microsoft.com/office/drawing/2014/main" id="{83F523A5-55BA-373B-5A4B-9B2DCA532B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9246" t="19709" r="39584" b="29642"/>
            <a:stretch/>
          </p:blipFill>
          <p:spPr>
            <a:xfrm>
              <a:off x="9510083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7" name="Google Shape;118;p2">
              <a:extLst>
                <a:ext uri="{FF2B5EF4-FFF2-40B4-BE49-F238E27FC236}">
                  <a16:creationId xmlns:a16="http://schemas.microsoft.com/office/drawing/2014/main" id="{06C5440D-33BB-C35E-DC21-718ADCD24DF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7752" t="19838" r="21078" b="29513"/>
            <a:stretch/>
          </p:blipFill>
          <p:spPr>
            <a:xfrm>
              <a:off x="8941274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8" name="Google Shape;118;p2">
              <a:extLst>
                <a:ext uri="{FF2B5EF4-FFF2-40B4-BE49-F238E27FC236}">
                  <a16:creationId xmlns:a16="http://schemas.microsoft.com/office/drawing/2014/main" id="{0F0ACF1B-4DAD-2B99-B5D5-CD5915627AE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7723" t="19561" r="1107" b="29790"/>
            <a:stretch/>
          </p:blipFill>
          <p:spPr>
            <a:xfrm>
              <a:off x="7487027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CDF99E4F-C36E-CF66-982D-B04FFD9B7457}"/>
                </a:ext>
              </a:extLst>
            </p:cNvPr>
            <p:cNvSpPr/>
            <p:nvPr/>
          </p:nvSpPr>
          <p:spPr>
            <a:xfrm>
              <a:off x="7769327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6C73F057-064C-6E40-57BE-D42182D5A2D4}"/>
                </a:ext>
              </a:extLst>
            </p:cNvPr>
            <p:cNvSpPr/>
            <p:nvPr/>
          </p:nvSpPr>
          <p:spPr>
            <a:xfrm>
              <a:off x="9197550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F35A8E64-BF00-D4BE-75A7-353655EE2998}"/>
                </a:ext>
              </a:extLst>
            </p:cNvPr>
            <p:cNvSpPr/>
            <p:nvPr/>
          </p:nvSpPr>
          <p:spPr>
            <a:xfrm>
              <a:off x="7175956" y="2522778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6F604A02-8D14-79A7-1114-BB73AEBB1C5A}"/>
                </a:ext>
              </a:extLst>
            </p:cNvPr>
            <p:cNvSpPr/>
            <p:nvPr/>
          </p:nvSpPr>
          <p:spPr>
            <a:xfrm>
              <a:off x="8618414" y="2522777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72FEE7-493F-A8D5-2341-65EEC8FA5F7C}"/>
                </a:ext>
              </a:extLst>
            </p:cNvPr>
            <p:cNvSpPr txBox="1"/>
            <p:nvPr/>
          </p:nvSpPr>
          <p:spPr>
            <a:xfrm>
              <a:off x="6368803" y="651999"/>
              <a:ext cx="1045208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*</a:t>
              </a:r>
              <a:r>
                <a:rPr lang="ko-KR" altLang="en-US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식각 공정 모식도</a:t>
              </a:r>
            </a:p>
          </p:txBody>
        </p:sp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61CCAD8-B4CE-CBD0-0698-AB277563CC3A}"/>
              </a:ext>
            </a:extLst>
          </p:cNvPr>
          <p:cNvSpPr/>
          <p:nvPr/>
        </p:nvSpPr>
        <p:spPr>
          <a:xfrm>
            <a:off x="6248059" y="4009212"/>
            <a:ext cx="661916" cy="891272"/>
          </a:xfrm>
          <a:prstGeom prst="rightArrow">
            <a:avLst>
              <a:gd name="adj1" fmla="val 50000"/>
              <a:gd name="adj2" fmla="val 68707"/>
            </a:avLst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5D3997-B0F9-9E02-4B3C-8F0C444DC56A}"/>
              </a:ext>
            </a:extLst>
          </p:cNvPr>
          <p:cNvSpPr txBox="1"/>
          <p:nvPr/>
        </p:nvSpPr>
        <p:spPr>
          <a:xfrm>
            <a:off x="7157224" y="3946661"/>
            <a:ext cx="4040302" cy="10163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따라서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이를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ML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통해 식각 공정 산출물인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인자 간 관계를 찾고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불량을 예측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 수 있는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시스템 구축을 목표로 주제 선정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85E1F-203C-F22F-1976-F87C27C6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47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C33778D3-37DC-A9F1-3187-6F4B28F10FD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DFE63740-9768-783B-0A90-E517100E789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CBF30-ECD8-DBBA-D036-EEF142C6D63F}"/>
              </a:ext>
            </a:extLst>
          </p:cNvPr>
          <p:cNvSpPr txBox="1"/>
          <p:nvPr/>
        </p:nvSpPr>
        <p:spPr>
          <a:xfrm>
            <a:off x="1485704" y="812428"/>
            <a:ext cx="136580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평가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F5F14D-265B-9312-1652-8A34CC58DEC4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55247E8-DEFC-EE4A-06DC-E25441BE4D2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C8163A-11E8-82A9-494B-4EA52A21E19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B981CF-A617-8C48-67EA-B23E211F7FD3}"/>
              </a:ext>
            </a:extLst>
          </p:cNvPr>
          <p:cNvSpPr txBox="1"/>
          <p:nvPr/>
        </p:nvSpPr>
        <p:spPr>
          <a:xfrm>
            <a:off x="1440023" y="1487864"/>
            <a:ext cx="137698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잘한 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766A3B-3EBB-7E43-1BA0-AF39A436ADBC}"/>
              </a:ext>
            </a:extLst>
          </p:cNvPr>
          <p:cNvCxnSpPr>
            <a:cxnSpLocks/>
          </p:cNvCxnSpPr>
          <p:nvPr/>
        </p:nvCxnSpPr>
        <p:spPr>
          <a:xfrm>
            <a:off x="151260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6EA845C-029C-9E85-2A31-6D72DD30A357}"/>
              </a:ext>
            </a:extLst>
          </p:cNvPr>
          <p:cNvSpPr txBox="1"/>
          <p:nvPr/>
        </p:nvSpPr>
        <p:spPr>
          <a:xfrm>
            <a:off x="4036690" y="1522744"/>
            <a:ext cx="1799902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다양한 모델링 경험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A67DB-375F-9921-C447-610E7F4A687C}"/>
              </a:ext>
            </a:extLst>
          </p:cNvPr>
          <p:cNvSpPr txBox="1"/>
          <p:nvPr/>
        </p:nvSpPr>
        <p:spPr>
          <a:xfrm>
            <a:off x="4427641" y="1912733"/>
            <a:ext cx="451436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과정에서 다양한 모델링과 해석 방법을 직접 적용해보며 보다 논리적이고 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효율성을 높이기 위해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노력하는 과정에서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분석에 어느정도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능숙해졌다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8FBB9E-5ABD-809B-44FD-E590380DEC14}"/>
              </a:ext>
            </a:extLst>
          </p:cNvPr>
          <p:cNvSpPr txBox="1"/>
          <p:nvPr/>
        </p:nvSpPr>
        <p:spPr>
          <a:xfrm>
            <a:off x="4036690" y="2605672"/>
            <a:ext cx="197879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기반 의사결정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4019A15-8941-7EE2-1DD9-D448FE1C5008}"/>
              </a:ext>
            </a:extLst>
          </p:cNvPr>
          <p:cNvSpPr txBox="1"/>
          <p:nvPr/>
        </p:nvSpPr>
        <p:spPr>
          <a:xfrm>
            <a:off x="4427641" y="2967086"/>
            <a:ext cx="421851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특성별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상관성 분석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시각화 등 을 통해 데이터에 의거하여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단계를 나눠 수행하였다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0BCF2FD-A53F-6412-9261-884082A3EE42}"/>
              </a:ext>
            </a:extLst>
          </p:cNvPr>
          <p:cNvSpPr txBox="1"/>
          <p:nvPr/>
        </p:nvSpPr>
        <p:spPr>
          <a:xfrm>
            <a:off x="1476379" y="3933363"/>
            <a:ext cx="18097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아쉬운 점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826A743-0114-59C1-2E5E-5F0CE4D3BA47}"/>
              </a:ext>
            </a:extLst>
          </p:cNvPr>
          <p:cNvCxnSpPr>
            <a:cxnSpLocks/>
          </p:cNvCxnSpPr>
          <p:nvPr/>
        </p:nvCxnSpPr>
        <p:spPr>
          <a:xfrm>
            <a:off x="1522368" y="4502370"/>
            <a:ext cx="17638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87BD426-20FE-D8BA-CDF5-6C0BE2C2DC9E}"/>
              </a:ext>
            </a:extLst>
          </p:cNvPr>
          <p:cNvSpPr txBox="1"/>
          <p:nvPr/>
        </p:nvSpPr>
        <p:spPr>
          <a:xfrm>
            <a:off x="4036690" y="4033114"/>
            <a:ext cx="122698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 과정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6F7C87-176A-E4C7-C26A-BFFE551608AB}"/>
              </a:ext>
            </a:extLst>
          </p:cNvPr>
          <p:cNvSpPr txBox="1"/>
          <p:nvPr/>
        </p:nvSpPr>
        <p:spPr>
          <a:xfrm>
            <a:off x="4427641" y="4404053"/>
            <a:ext cx="5076120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대한 이해와 적용이 미숙하여 결론을 내리지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프로젝트가 끝나서라도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스스로 공부하고 적용해보는 과정을 가져볼 예정이다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C7AD34-674C-2F4F-34D5-E007069DC538}"/>
              </a:ext>
            </a:extLst>
          </p:cNvPr>
          <p:cNvSpPr txBox="1"/>
          <p:nvPr/>
        </p:nvSpPr>
        <p:spPr>
          <a:xfrm>
            <a:off x="4036690" y="5106517"/>
            <a:ext cx="162100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초기 목표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미달성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2FC0812-C717-98E2-BCBA-D920FA672CE4}"/>
              </a:ext>
            </a:extLst>
          </p:cNvPr>
          <p:cNvSpPr txBox="1"/>
          <p:nvPr/>
        </p:nvSpPr>
        <p:spPr>
          <a:xfrm>
            <a:off x="4427641" y="5467931"/>
            <a:ext cx="486452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범위 선정과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후공정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조정을 통한 불량 개선 목표를 달성하지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외의 방법으로 가능할 수 있게끔 조사와 시도해 보고 싶다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867092B4-51E6-950F-85F9-D96E34927E3B}"/>
              </a:ext>
            </a:extLst>
          </p:cNvPr>
          <p:cNvSpPr/>
          <p:nvPr/>
        </p:nvSpPr>
        <p:spPr>
          <a:xfrm rot="16200000" flipV="1">
            <a:off x="-586580" y="4862699"/>
            <a:ext cx="263879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BD07708E-C6E3-F849-062A-FF90E9E59BDB}"/>
              </a:ext>
            </a:extLst>
          </p:cNvPr>
          <p:cNvSpPr/>
          <p:nvPr/>
        </p:nvSpPr>
        <p:spPr>
          <a:xfrm rot="16200000">
            <a:off x="10146864" y="1927329"/>
            <a:ext cx="2638800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BE1057-D9EC-1DBE-30D5-95C5E5E7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691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2587-41FD-1C93-9339-C79F8711C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0AFFA9-CAA7-9F50-0730-408719769D7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76DDA82C-196B-B2E6-6E34-B11116274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BDEA64-B2D9-C915-E490-A83903008EF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08DB092-0667-4174-5407-9340345FD9D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D4BEBFB-1A84-5EF5-D548-F854B2CD6721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6B6A5AC7-A34C-A50B-0033-27FACC85CBC2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23AA665A-3864-7EE6-5898-094EE205A4DC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D3B24E0-1AA3-C7D7-EF6B-F538DFE645E1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0A84396-94BC-356A-1C4C-7ED561B31E9D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F06B493-8DAF-998B-53CA-A6007E5B5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8DE0F2A-C433-8021-86D0-A4572F62E893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D80CB52-9B82-0FB9-0B99-F9F567BD76E9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D4A3768-B7EE-6D01-07BE-05BC56DCE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987F0E78-CF3A-DB67-537A-BDC6B7E7DB43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D63F82-15D8-157A-D602-0D8BCB26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4AF1EB-FF62-5A86-6EC0-1763AEFA8DA0}"/>
              </a:ext>
            </a:extLst>
          </p:cNvPr>
          <p:cNvGrpSpPr/>
          <p:nvPr/>
        </p:nvGrpSpPr>
        <p:grpSpPr>
          <a:xfrm>
            <a:off x="4682964" y="3150754"/>
            <a:ext cx="2826069" cy="590349"/>
            <a:chOff x="727148" y="750873"/>
            <a:chExt cx="2826069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E0EDE-A3F2-F17D-BCC2-BB2EF7587D4C}"/>
                </a:ext>
              </a:extLst>
            </p:cNvPr>
            <p:cNvSpPr txBox="1"/>
            <p:nvPr/>
          </p:nvSpPr>
          <p:spPr>
            <a:xfrm>
              <a:off x="1387189" y="812427"/>
              <a:ext cx="2166028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프로젝트 목표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EBD6D1-8EBB-39E9-0B8C-36489D8A38E0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81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2AE585A-A5E9-BAE3-E5D9-E0AA54A52AD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486AB37E-A82E-CBBB-DEFF-CCCCB0D9A6A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E96454-C881-E25B-D588-8CCD3A875D6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A1E955-8324-C76D-9673-39AF52554BF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0D2E45-EFD0-68B6-6EE6-D254BAEAA2A6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02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467DEF-5EEB-5F7E-FDFE-9A911C4AC0B7}"/>
              </a:ext>
            </a:extLst>
          </p:cNvPr>
          <p:cNvSpPr txBox="1"/>
          <p:nvPr/>
        </p:nvSpPr>
        <p:spPr>
          <a:xfrm>
            <a:off x="1467042" y="815579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</a:t>
            </a:r>
            <a:r>
              <a:rPr lang="ko-KR" altLang="en-US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  <a:endParaRPr kumimoji="0" lang="ko-KR" altLang="en-US" sz="2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3FCCC-D80B-40C2-6C03-44349989C912}"/>
              </a:ext>
            </a:extLst>
          </p:cNvPr>
          <p:cNvSpPr txBox="1"/>
          <p:nvPr/>
        </p:nvSpPr>
        <p:spPr>
          <a:xfrm>
            <a:off x="1215161" y="1487864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17F787-442B-759F-E985-4ABC76C2404E}"/>
              </a:ext>
            </a:extLst>
          </p:cNvPr>
          <p:cNvCxnSpPr>
            <a:cxnSpLocks/>
          </p:cNvCxnSpPr>
          <p:nvPr/>
        </p:nvCxnSpPr>
        <p:spPr>
          <a:xfrm>
            <a:off x="127892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967867-30A5-5A09-64E2-F5C34B129EF3}"/>
              </a:ext>
            </a:extLst>
          </p:cNvPr>
          <p:cNvSpPr txBox="1"/>
          <p:nvPr/>
        </p:nvSpPr>
        <p:spPr>
          <a:xfrm>
            <a:off x="5663389" y="1004584"/>
            <a:ext cx="13680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EDA </a:t>
            </a:r>
            <a:r>
              <a:rPr lang="ko-KR" altLang="en-US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전처리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94AF0-574A-4789-B1A9-E2D797BC7D50}"/>
              </a:ext>
            </a:extLst>
          </p:cNvPr>
          <p:cNvSpPr txBox="1"/>
          <p:nvPr/>
        </p:nvSpPr>
        <p:spPr>
          <a:xfrm>
            <a:off x="1215161" y="2146414"/>
            <a:ext cx="2117317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불량률에 영향이 큰 주요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선정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40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 상위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9767F1-DF0D-C71E-3C8D-3BFD8EC41A06}"/>
              </a:ext>
            </a:extLst>
          </p:cNvPr>
          <p:cNvSpPr txBox="1"/>
          <p:nvPr/>
        </p:nvSpPr>
        <p:spPr>
          <a:xfrm>
            <a:off x="5676053" y="2212607"/>
            <a:ext cx="116831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6EE87-5F2C-5C93-55DF-2B323D1BF172}"/>
              </a:ext>
            </a:extLst>
          </p:cNvPr>
          <p:cNvSpPr txBox="1"/>
          <p:nvPr/>
        </p:nvSpPr>
        <p:spPr>
          <a:xfrm>
            <a:off x="6112085" y="2499726"/>
            <a:ext cx="1361321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분류 모델의 성능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RandomForest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DecesonTree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XGBoost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LightGBM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CE3CB-0E3D-D899-8A81-5D8CCF8609E3}"/>
              </a:ext>
            </a:extLst>
          </p:cNvPr>
          <p:cNvSpPr txBox="1"/>
          <p:nvPr/>
        </p:nvSpPr>
        <p:spPr>
          <a:xfrm>
            <a:off x="1244403" y="4028613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503B6F-3863-3EB1-DAFB-543575B84BA6}"/>
              </a:ext>
            </a:extLst>
          </p:cNvPr>
          <p:cNvCxnSpPr>
            <a:cxnSpLocks/>
          </p:cNvCxnSpPr>
          <p:nvPr/>
        </p:nvCxnSpPr>
        <p:spPr>
          <a:xfrm>
            <a:off x="1288688" y="4597620"/>
            <a:ext cx="127802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E49C5E9-9306-086A-FD32-674E78C8442A}"/>
              </a:ext>
            </a:extLst>
          </p:cNvPr>
          <p:cNvSpPr txBox="1"/>
          <p:nvPr/>
        </p:nvSpPr>
        <p:spPr>
          <a:xfrm>
            <a:off x="5601513" y="3629581"/>
            <a:ext cx="249945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최적화 및 성능 향상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	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A618A6-3447-24D8-6618-1845287DC587}"/>
              </a:ext>
            </a:extLst>
          </p:cNvPr>
          <p:cNvSpPr txBox="1"/>
          <p:nvPr/>
        </p:nvSpPr>
        <p:spPr>
          <a:xfrm>
            <a:off x="6112085" y="3917012"/>
            <a:ext cx="2196165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최고 성능을 위한 최적화 과정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결측치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대치법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핵심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피쳐만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예측에 적용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하이퍼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최적화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B7CF5-309A-F512-DBFF-40B2F9769468}"/>
              </a:ext>
            </a:extLst>
          </p:cNvPr>
          <p:cNvSpPr txBox="1"/>
          <p:nvPr/>
        </p:nvSpPr>
        <p:spPr>
          <a:xfrm>
            <a:off x="5637581" y="4858117"/>
            <a:ext cx="185440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평가 및 결론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732616-2C96-AA39-E39F-D0C16FBA4149}"/>
              </a:ext>
            </a:extLst>
          </p:cNvPr>
          <p:cNvSpPr txBox="1"/>
          <p:nvPr/>
        </p:nvSpPr>
        <p:spPr>
          <a:xfrm>
            <a:off x="6112085" y="5156031"/>
            <a:ext cx="3780894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성능과 유효성을 평가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성능 평가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최적의 성능에서 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97%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달성 확인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유효성 검증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과대적합에 대한 유효성 검증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52C43B-53A4-807E-FF29-74A6A063836A}"/>
              </a:ext>
            </a:extLst>
          </p:cNvPr>
          <p:cNvSpPr txBox="1"/>
          <p:nvPr/>
        </p:nvSpPr>
        <p:spPr>
          <a:xfrm>
            <a:off x="1232356" y="4714604"/>
            <a:ext cx="1978798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16998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전체 데이터에서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95%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이상 달성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CBB938-F1B6-891D-DDD5-A09D3F3A5C6D}"/>
              </a:ext>
            </a:extLst>
          </p:cNvPr>
          <p:cNvSpPr txBox="1"/>
          <p:nvPr/>
        </p:nvSpPr>
        <p:spPr>
          <a:xfrm>
            <a:off x="6112085" y="1303133"/>
            <a:ext cx="4102456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시각화 분석으로 어떤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피쳐가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불량에 영향을 끼치는지 직관적으로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불량에 영향이 큰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순으로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히스토그램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정상과 불량의 히스토그램 양상 비교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4F85DBA-0AA9-FE98-FF79-753A7D375AB2}"/>
              </a:ext>
            </a:extLst>
          </p:cNvPr>
          <p:cNvSpPr/>
          <p:nvPr/>
        </p:nvSpPr>
        <p:spPr>
          <a:xfrm>
            <a:off x="12436659" y="87253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DC631F-CCFD-84B9-C6FB-15A63A00F4C2}"/>
              </a:ext>
            </a:extLst>
          </p:cNvPr>
          <p:cNvSpPr/>
          <p:nvPr/>
        </p:nvSpPr>
        <p:spPr>
          <a:xfrm>
            <a:off x="12434391" y="210233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57E62F3-0102-70ED-7149-2AC452848B1F}"/>
              </a:ext>
            </a:extLst>
          </p:cNvPr>
          <p:cNvSpPr/>
          <p:nvPr/>
        </p:nvSpPr>
        <p:spPr>
          <a:xfrm>
            <a:off x="12434391" y="363680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C6CDFF7-D673-E815-CDB8-2DAE42CBFB74}"/>
              </a:ext>
            </a:extLst>
          </p:cNvPr>
          <p:cNvSpPr/>
          <p:nvPr/>
        </p:nvSpPr>
        <p:spPr>
          <a:xfrm>
            <a:off x="12434391" y="498974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BA6075F-FA7C-65B9-66F3-574CA0EA56F5}"/>
              </a:ext>
            </a:extLst>
          </p:cNvPr>
          <p:cNvSpPr/>
          <p:nvPr/>
        </p:nvSpPr>
        <p:spPr>
          <a:xfrm rot="16200000">
            <a:off x="2559097" y="3406140"/>
            <a:ext cx="4752534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834D41-85DC-578D-1709-4533292A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5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7F45A-7A62-5D6F-F02C-57DF6A1E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7C259C6-D9CC-1805-9888-4471D6CE382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3" name="그림 42" descr="나무의 선">
              <a:extLst>
                <a:ext uri="{FF2B5EF4-FFF2-40B4-BE49-F238E27FC236}">
                  <a16:creationId xmlns:a16="http://schemas.microsoft.com/office/drawing/2014/main" id="{2FCDBCB2-A8D5-322B-591E-F94C3A696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80EFBD8-B7F9-1384-EC73-805E5C01D08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5E30868-BFBF-18FC-025F-7DBE13DFC7B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EEEEE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40C1574-98B8-108F-A97B-79DDA36B9CC4}"/>
                  </a:ext>
                </a:extLst>
              </p:cNvPr>
              <p:cNvSpPr/>
              <p:nvPr/>
            </p:nvSpPr>
            <p:spPr>
              <a:xfrm>
                <a:off x="580416" y="559338"/>
                <a:ext cx="11031167" cy="5739323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40B038D3-0523-FEB1-5464-C4E17A12FD62}"/>
                </a:ext>
              </a:extLst>
            </p:cNvPr>
            <p:cNvSpPr/>
            <p:nvPr/>
          </p:nvSpPr>
          <p:spPr>
            <a:xfrm rot="5400000" flipV="1">
              <a:off x="5960930" y="648007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8E4D5BA6-38B0-F824-EFC0-1969FAD7A36E}"/>
                </a:ext>
              </a:extLst>
            </p:cNvPr>
            <p:cNvSpPr/>
            <p:nvPr/>
          </p:nvSpPr>
          <p:spPr>
            <a:xfrm rot="16200000">
              <a:off x="5960930" y="-4821175"/>
              <a:ext cx="270139" cy="11031167"/>
            </a:xfrm>
            <a:prstGeom prst="rightBracket">
              <a:avLst>
                <a:gd name="adj" fmla="val 0"/>
              </a:avLst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6D1F243-992D-7344-C56F-3FCB60C9B830}"/>
                </a:ext>
              </a:extLst>
            </p:cNvPr>
            <p:cNvGrpSpPr/>
            <p:nvPr/>
          </p:nvGrpSpPr>
          <p:grpSpPr>
            <a:xfrm>
              <a:off x="509891" y="3367043"/>
              <a:ext cx="141051" cy="141051"/>
              <a:chOff x="5885234" y="2188723"/>
              <a:chExt cx="282102" cy="282102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D5F950C3-288F-B72C-CEBA-518627494EEA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AFB179F-4788-A256-60C8-D32DC358A9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0DFE0F-42D7-3E34-E5BC-D069E3203353}"/>
                </a:ext>
              </a:extLst>
            </p:cNvPr>
            <p:cNvGrpSpPr/>
            <p:nvPr/>
          </p:nvGrpSpPr>
          <p:grpSpPr>
            <a:xfrm>
              <a:off x="11541057" y="3367043"/>
              <a:ext cx="141051" cy="141051"/>
              <a:chOff x="5885234" y="2188723"/>
              <a:chExt cx="282102" cy="282102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0C7B739-1450-CD36-7112-133B807B7ED5}"/>
                  </a:ext>
                </a:extLst>
              </p:cNvPr>
              <p:cNvCxnSpPr/>
              <p:nvPr/>
            </p:nvCxnSpPr>
            <p:spPr>
              <a:xfrm flipH="1"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F79596F-0A26-C777-4861-01EB3F44D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5234" y="2188723"/>
                <a:ext cx="282102" cy="282102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Google Shape;574;p35">
              <a:extLst>
                <a:ext uri="{FF2B5EF4-FFF2-40B4-BE49-F238E27FC236}">
                  <a16:creationId xmlns:a16="http://schemas.microsoft.com/office/drawing/2014/main" id="{D29BF24F-BEBC-7829-0F15-3B3E93F88760}"/>
                </a:ext>
              </a:extLst>
            </p:cNvPr>
            <p:cNvSpPr txBox="1">
              <a:spLocks/>
            </p:cNvSpPr>
            <p:nvPr/>
          </p:nvSpPr>
          <p:spPr>
            <a:xfrm>
              <a:off x="2877007" y="2599993"/>
              <a:ext cx="6437985" cy="908101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Noto Sans KR Regular" panose="020B0500000000000000" pitchFamily="34" charset="-127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endParaRPr lang="ko-KR" altLang="en-US" sz="5000" dirty="0">
                <a:latin typeface="+mn-lt"/>
                <a:ea typeface="+mj-ea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1F1966-A55D-7ABA-1D75-5933CF1D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D26CDB-77CE-016E-3A29-7C2C94133481}"/>
              </a:ext>
            </a:extLst>
          </p:cNvPr>
          <p:cNvGrpSpPr/>
          <p:nvPr/>
        </p:nvGrpSpPr>
        <p:grpSpPr>
          <a:xfrm>
            <a:off x="4682964" y="3142393"/>
            <a:ext cx="2166914" cy="590349"/>
            <a:chOff x="727148" y="750873"/>
            <a:chExt cx="2166914" cy="590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89BE8B-5BB4-2DFF-3465-E3D1A76378B7}"/>
                </a:ext>
              </a:extLst>
            </p:cNvPr>
            <p:cNvSpPr txBox="1"/>
            <p:nvPr/>
          </p:nvSpPr>
          <p:spPr>
            <a:xfrm>
              <a:off x="1387189" y="812427"/>
              <a:ext cx="1506873" cy="4672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800" b="1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ea typeface="Noto Sans KR Regular" panose="020B0600000101010101" charset="-127"/>
                </a:rPr>
                <a:t>데이터 셋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2210DD-5A1C-9BD8-7F50-1244995FC391}"/>
                </a:ext>
              </a:extLst>
            </p:cNvPr>
            <p:cNvSpPr txBox="1"/>
            <p:nvPr/>
          </p:nvSpPr>
          <p:spPr>
            <a:xfrm>
              <a:off x="727148" y="750873"/>
              <a:ext cx="593162" cy="59034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36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17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A96E8E-4BAC-70EF-3830-CEA19EBF7B99}"/>
              </a:ext>
            </a:extLst>
          </p:cNvPr>
          <p:cNvGrpSpPr/>
          <p:nvPr/>
        </p:nvGrpSpPr>
        <p:grpSpPr>
          <a:xfrm>
            <a:off x="7454573" y="1456358"/>
            <a:ext cx="4417044" cy="3897998"/>
            <a:chOff x="12225725" y="-500271"/>
            <a:chExt cx="4417044" cy="38979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E9108D5-3D97-3E02-761C-658EDC160757}"/>
                </a:ext>
              </a:extLst>
            </p:cNvPr>
            <p:cNvSpPr/>
            <p:nvPr/>
          </p:nvSpPr>
          <p:spPr>
            <a:xfrm>
              <a:off x="12225725" y="-500271"/>
              <a:ext cx="3897998" cy="3897998"/>
            </a:xfrm>
            <a:prstGeom prst="ellipse">
              <a:avLst/>
            </a:prstGeom>
            <a:gradFill flip="none" rotWithShape="1">
              <a:gsLst>
                <a:gs pos="68000">
                  <a:srgbClr val="EEEEEE"/>
                </a:gs>
                <a:gs pos="0">
                  <a:srgbClr val="2A2A2A">
                    <a:lumMod val="81000"/>
                    <a:lumOff val="19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89298CA-2B42-5753-E1CC-ADF3B4587518}"/>
                </a:ext>
              </a:extLst>
            </p:cNvPr>
            <p:cNvSpPr/>
            <p:nvPr/>
          </p:nvSpPr>
          <p:spPr>
            <a:xfrm>
              <a:off x="12681781" y="-44215"/>
              <a:ext cx="2985886" cy="2985886"/>
            </a:xfrm>
            <a:prstGeom prst="ellipse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Product</a:t>
              </a:r>
              <a:endPara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00CB58-EDBF-CC0F-F54F-52D4700366A1}"/>
                </a:ext>
              </a:extLst>
            </p:cNvPr>
            <p:cNvSpPr/>
            <p:nvPr/>
          </p:nvSpPr>
          <p:spPr>
            <a:xfrm>
              <a:off x="15010472" y="632577"/>
              <a:ext cx="1632297" cy="163229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2A2A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양품 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/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불량품</a:t>
              </a:r>
              <a:endPara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3FB1C99-2279-2C52-16E7-80744FBA9F5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FD780B62-36B7-A454-5615-A42FC9952252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BC17A2-99E7-B809-2B2F-EEA83B70EF0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185627" y="3394572"/>
            <a:ext cx="6558195" cy="12575"/>
          </a:xfrm>
          <a:prstGeom prst="line">
            <a:avLst/>
          </a:prstGeom>
          <a:ln w="76200">
            <a:solidFill>
              <a:srgbClr val="2A2A2A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6DDE3D-DFCA-2428-46F0-D53C7D13F1B1}"/>
              </a:ext>
            </a:extLst>
          </p:cNvPr>
          <p:cNvSpPr txBox="1"/>
          <p:nvPr/>
        </p:nvSpPr>
        <p:spPr>
          <a:xfrm>
            <a:off x="1704670" y="1327325"/>
            <a:ext cx="45584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총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와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별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 구성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06BA6-7E01-9058-1CCF-38F88FD5711A}"/>
              </a:ext>
            </a:extLst>
          </p:cNvPr>
          <p:cNvSpPr txBox="1"/>
          <p:nvPr/>
        </p:nvSpPr>
        <p:spPr>
          <a:xfrm>
            <a:off x="1724126" y="1686483"/>
            <a:ext cx="4537831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8</a:t>
            </a:r>
            <a:r>
              <a:rPr lang="ko-KR" altLang="en-US" dirty="0"/>
              <a:t>개 </a:t>
            </a:r>
            <a:r>
              <a:rPr lang="en-US" altLang="ko-KR" dirty="0"/>
              <a:t>Feature </a:t>
            </a:r>
            <a:r>
              <a:rPr lang="ko-KR" altLang="en-US" dirty="0"/>
              <a:t>종류</a:t>
            </a:r>
            <a:r>
              <a:rPr lang="en-US" altLang="ko-KR" dirty="0"/>
              <a:t> -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유량</a:t>
            </a:r>
            <a:r>
              <a:rPr lang="en-US" altLang="ko-KR" dirty="0"/>
              <a:t>, </a:t>
            </a:r>
            <a:r>
              <a:rPr lang="ko-KR" altLang="en-US" dirty="0"/>
              <a:t>점도</a:t>
            </a:r>
            <a:r>
              <a:rPr lang="en-US" altLang="ko-KR" dirty="0"/>
              <a:t>, </a:t>
            </a:r>
            <a:r>
              <a:rPr lang="ko-KR" altLang="en-US" dirty="0"/>
              <a:t>밀도</a:t>
            </a:r>
            <a:r>
              <a:rPr lang="en-US" altLang="ko-KR" dirty="0"/>
              <a:t>, </a:t>
            </a:r>
            <a:r>
              <a:rPr lang="ko-KR" altLang="en-US" dirty="0"/>
              <a:t>산소 농도</a:t>
            </a:r>
            <a:r>
              <a:rPr lang="en-US" altLang="ko-KR" dirty="0"/>
              <a:t>, </a:t>
            </a:r>
            <a:r>
              <a:rPr lang="ko-KR" altLang="en-US" dirty="0"/>
              <a:t>질소 농도</a:t>
            </a:r>
            <a:r>
              <a:rPr lang="en-US" altLang="ko-KR" dirty="0"/>
              <a:t>, </a:t>
            </a:r>
            <a:r>
              <a:rPr lang="ko-KR" altLang="en-US" dirty="0"/>
              <a:t>이산화탄소 농도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2069A-EB18-420F-D4E5-C4BE28B6F1AD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CE48-4DBC-C2C2-8C6C-E440220E4180}"/>
              </a:ext>
            </a:extLst>
          </p:cNvPr>
          <p:cNvSpPr txBox="1"/>
          <p:nvPr/>
        </p:nvSpPr>
        <p:spPr>
          <a:xfrm>
            <a:off x="1467042" y="815579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셋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AD24072-BAD3-AF98-C570-84B5A32A9273}"/>
              </a:ext>
            </a:extLst>
          </p:cNvPr>
          <p:cNvGrpSpPr/>
          <p:nvPr/>
        </p:nvGrpSpPr>
        <p:grpSpPr>
          <a:xfrm>
            <a:off x="1146670" y="2836572"/>
            <a:ext cx="1116000" cy="1116000"/>
            <a:chOff x="1086516" y="2564398"/>
            <a:chExt cx="1645308" cy="164530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A961409-68AB-91CE-B528-31D389A04693}"/>
                </a:ext>
              </a:extLst>
            </p:cNvPr>
            <p:cNvGrpSpPr/>
            <p:nvPr/>
          </p:nvGrpSpPr>
          <p:grpSpPr>
            <a:xfrm>
              <a:off x="1086516" y="2564398"/>
              <a:ext cx="1645308" cy="1645308"/>
              <a:chOff x="1498060" y="2649983"/>
              <a:chExt cx="1579123" cy="1579123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3E28F30-1F97-F7E3-571B-BBA71FB03D68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CE7E634-0C26-1A51-2E9E-F31E0305B963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32" name="Google Shape;139;p3">
              <a:extLst>
                <a:ext uri="{FF2B5EF4-FFF2-40B4-BE49-F238E27FC236}">
                  <a16:creationId xmlns:a16="http://schemas.microsoft.com/office/drawing/2014/main" id="{C6B17A68-DC1A-39AB-1986-E0C8A66ACEF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13168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77EA98A-83FA-AD50-EC4A-9C23CBFBBDC6}"/>
              </a:ext>
            </a:extLst>
          </p:cNvPr>
          <p:cNvGrpSpPr/>
          <p:nvPr/>
        </p:nvGrpSpPr>
        <p:grpSpPr>
          <a:xfrm>
            <a:off x="2301019" y="2836572"/>
            <a:ext cx="1116000" cy="1116000"/>
            <a:chOff x="3194976" y="2564398"/>
            <a:chExt cx="1645308" cy="164530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CB126C-C8D9-C3C7-66F9-7CFD636CA35D}"/>
                </a:ext>
              </a:extLst>
            </p:cNvPr>
            <p:cNvGrpSpPr/>
            <p:nvPr/>
          </p:nvGrpSpPr>
          <p:grpSpPr>
            <a:xfrm>
              <a:off x="3194976" y="2564398"/>
              <a:ext cx="1645308" cy="1645308"/>
              <a:chOff x="1498060" y="2649983"/>
              <a:chExt cx="1579123" cy="1579123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8E62E7A8-0D13-9C90-37CD-A6BD31704218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9299703-8187-08F5-6398-1F6FA89EA378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37" name="Google Shape;139;p3">
              <a:extLst>
                <a:ext uri="{FF2B5EF4-FFF2-40B4-BE49-F238E27FC236}">
                  <a16:creationId xmlns:a16="http://schemas.microsoft.com/office/drawing/2014/main" id="{A9237B80-5303-1EA5-8DCC-91F8E5F4F66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1442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B6E297-8DF8-C3A9-60C9-AABBE91136E7}"/>
              </a:ext>
            </a:extLst>
          </p:cNvPr>
          <p:cNvGrpSpPr/>
          <p:nvPr/>
        </p:nvGrpSpPr>
        <p:grpSpPr>
          <a:xfrm>
            <a:off x="3455368" y="2836572"/>
            <a:ext cx="1116000" cy="1116000"/>
            <a:chOff x="5303436" y="2564398"/>
            <a:chExt cx="1645308" cy="164530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E591E54-72CF-4938-7472-9F40E67FA161}"/>
                </a:ext>
              </a:extLst>
            </p:cNvPr>
            <p:cNvGrpSpPr/>
            <p:nvPr/>
          </p:nvGrpSpPr>
          <p:grpSpPr>
            <a:xfrm>
              <a:off x="5303436" y="2564398"/>
              <a:ext cx="1645308" cy="1645308"/>
              <a:chOff x="1498060" y="2649983"/>
              <a:chExt cx="1579123" cy="1579123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020BB6CF-3543-5B8C-F05D-B34414DBCA6B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23F9F76-7A00-BC8A-3A82-E5105075D5E3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42" name="Google Shape;139;p3">
              <a:extLst>
                <a:ext uri="{FF2B5EF4-FFF2-40B4-BE49-F238E27FC236}">
                  <a16:creationId xmlns:a16="http://schemas.microsoft.com/office/drawing/2014/main" id="{CB896006-CD41-51A7-524E-82EFCA44F69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615682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F90D4D-2599-96D1-5383-5FEF3DB7E982}"/>
              </a:ext>
            </a:extLst>
          </p:cNvPr>
          <p:cNvGrpSpPr/>
          <p:nvPr/>
        </p:nvGrpSpPr>
        <p:grpSpPr>
          <a:xfrm>
            <a:off x="4609717" y="2836572"/>
            <a:ext cx="1116000" cy="1116000"/>
            <a:chOff x="7411896" y="2564398"/>
            <a:chExt cx="1645308" cy="164530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4F43F9-9679-D524-856D-22A16E2C8C8D}"/>
                </a:ext>
              </a:extLst>
            </p:cNvPr>
            <p:cNvGrpSpPr/>
            <p:nvPr/>
          </p:nvGrpSpPr>
          <p:grpSpPr>
            <a:xfrm>
              <a:off x="7411896" y="2564398"/>
              <a:ext cx="1645308" cy="1645308"/>
              <a:chOff x="1498060" y="2649983"/>
              <a:chExt cx="1579123" cy="1579123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069727C-5657-2865-A4A8-04CE3D6A3196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D346891-6C16-DC8C-40F9-BBAF02ECE7F8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47" name="Google Shape;139;p3">
              <a:extLst>
                <a:ext uri="{FF2B5EF4-FFF2-40B4-BE49-F238E27FC236}">
                  <a16:creationId xmlns:a16="http://schemas.microsoft.com/office/drawing/2014/main" id="{DC7B52B7-243A-3314-2851-A75116AC9A7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16939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FEEE4F5-118C-9750-F103-85B61DE0F499}"/>
              </a:ext>
            </a:extLst>
          </p:cNvPr>
          <p:cNvGrpSpPr/>
          <p:nvPr/>
        </p:nvGrpSpPr>
        <p:grpSpPr>
          <a:xfrm>
            <a:off x="5764064" y="2836572"/>
            <a:ext cx="1116000" cy="1116000"/>
            <a:chOff x="9520355" y="2564398"/>
            <a:chExt cx="1645308" cy="164530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69B50D3-6508-EF41-9853-FA31724BEA88}"/>
                </a:ext>
              </a:extLst>
            </p:cNvPr>
            <p:cNvGrpSpPr/>
            <p:nvPr/>
          </p:nvGrpSpPr>
          <p:grpSpPr>
            <a:xfrm>
              <a:off x="9520355" y="2564398"/>
              <a:ext cx="1645308" cy="1645308"/>
              <a:chOff x="1498060" y="2649983"/>
              <a:chExt cx="1579123" cy="157912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960FA70-45E1-38F8-5C13-D075FF9C7CD2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175A6FE-8775-F695-7141-EE08CD288D0D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52" name="Google Shape;139;p3">
              <a:extLst>
                <a:ext uri="{FF2B5EF4-FFF2-40B4-BE49-F238E27FC236}">
                  <a16:creationId xmlns:a16="http://schemas.microsoft.com/office/drawing/2014/main" id="{63E12DA3-6E09-6E1C-D911-86914C36A98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81819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E411442-8761-2063-22AC-EA5E90C1A587}"/>
              </a:ext>
            </a:extLst>
          </p:cNvPr>
          <p:cNvSpPr/>
          <p:nvPr/>
        </p:nvSpPr>
        <p:spPr>
          <a:xfrm>
            <a:off x="1466854" y="5925722"/>
            <a:ext cx="9321113" cy="5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677F6D-8A10-639E-0B6C-CAD6777BBF36}"/>
              </a:ext>
            </a:extLst>
          </p:cNvPr>
          <p:cNvSpPr txBox="1"/>
          <p:nvPr/>
        </p:nvSpPr>
        <p:spPr>
          <a:xfrm>
            <a:off x="1448868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5C1621-A7D6-D805-A424-4D45B5C13D81}"/>
              </a:ext>
            </a:extLst>
          </p:cNvPr>
          <p:cNvSpPr txBox="1"/>
          <p:nvPr/>
        </p:nvSpPr>
        <p:spPr>
          <a:xfrm>
            <a:off x="2577721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8EF0C8-17CE-074F-B075-A7E0277F307F}"/>
              </a:ext>
            </a:extLst>
          </p:cNvPr>
          <p:cNvSpPr txBox="1"/>
          <p:nvPr/>
        </p:nvSpPr>
        <p:spPr>
          <a:xfrm>
            <a:off x="3706574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EC3B12-3DD8-AA66-A349-83EBBEFE7A88}"/>
              </a:ext>
            </a:extLst>
          </p:cNvPr>
          <p:cNvSpPr txBox="1"/>
          <p:nvPr/>
        </p:nvSpPr>
        <p:spPr>
          <a:xfrm>
            <a:off x="4835427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942C30-897E-2637-2C8F-74543193E89B}"/>
              </a:ext>
            </a:extLst>
          </p:cNvPr>
          <p:cNvSpPr txBox="1"/>
          <p:nvPr/>
        </p:nvSpPr>
        <p:spPr>
          <a:xfrm>
            <a:off x="6037450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5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7F4B6-CFB1-1A71-AFB2-D9C9A849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6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2179</Words>
  <Application>Microsoft Office PowerPoint</Application>
  <PresentationFormat>와이드스크린</PresentationFormat>
  <Paragraphs>602</Paragraphs>
  <Slides>50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Arial</vt:lpstr>
      <vt:lpstr>맑은 고딕</vt:lpstr>
      <vt:lpstr>Noto Sans KR Medium</vt:lpstr>
      <vt:lpstr>Noto Sans KR Regular</vt:lpstr>
      <vt:lpstr>맑은 고딕</vt:lpstr>
      <vt:lpstr>Noto Sans KR Black</vt:lpstr>
      <vt:lpstr>Noto Sans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박장훈</cp:lastModifiedBy>
  <cp:revision>137</cp:revision>
  <dcterms:created xsi:type="dcterms:W3CDTF">2021-02-04T01:39:12Z</dcterms:created>
  <dcterms:modified xsi:type="dcterms:W3CDTF">2024-03-08T07:53:12Z</dcterms:modified>
</cp:coreProperties>
</file>